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75" r:id="rId3"/>
    <p:sldId id="276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7979"/>
    <a:srgbClr val="CC8300"/>
    <a:srgbClr val="00CC99"/>
    <a:srgbClr val="FFFF66"/>
    <a:srgbClr val="CCFFCC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viya\Desktop\&#1492;&#1513;&#1493;&#1493;&#1488;&#1492;%20&#1488;&#1500;&#1490;&#1493;&#1512;&#1497;&#1514;&#1501;%20&#1495;&#1491;&#1513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tudy\8th%20Semester\Project\Final%20Report\Documents\Old\12-5-18\&#1492;&#1513;&#1493;&#1493;&#1488;&#1492;%20&#1488;&#1500;&#1490;&#1493;&#1512;&#1497;&#1514;&#1501;%20&#1495;&#1491;&#151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bg1"/>
                </a:solidFill>
              </a:rPr>
              <a:t>Beads - Average Recovery Error </a:t>
            </a:r>
            <a:r>
              <a:rPr lang="en-US" sz="1200" b="1" dirty="0" err="1">
                <a:solidFill>
                  <a:schemeClr val="bg1"/>
                </a:solidFill>
              </a:rPr>
              <a:t>vs</a:t>
            </a:r>
            <a:r>
              <a:rPr lang="en-US" sz="1200" b="1" dirty="0">
                <a:solidFill>
                  <a:schemeClr val="bg1"/>
                </a:solidFill>
              </a:rPr>
              <a:t> Subset Size</a:t>
            </a:r>
          </a:p>
        </c:rich>
      </c:tx>
      <c:layout>
        <c:manualLayout>
          <c:xMode val="edge"/>
          <c:yMode val="edge"/>
          <c:x val="0.14071962881455491"/>
          <c:y val="4.89424012441907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19852002245563"/>
          <c:y val="0.16508237355286343"/>
          <c:w val="0.78175101588474338"/>
          <c:h val="0.61620713340036037"/>
        </c:manualLayout>
      </c:layout>
      <c:scatterChart>
        <c:scatterStyle val="lineMarker"/>
        <c:varyColors val="0"/>
        <c:ser>
          <c:idx val="0"/>
          <c:order val="0"/>
          <c:tx>
            <c:v>Beads</c:v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62000"/>
                      <a:hueMod val="94000"/>
                      <a:satMod val="140000"/>
                      <a:lumMod val="110000"/>
                    </a:schemeClr>
                  </a:gs>
                  <a:gs pos="100000">
                    <a:schemeClr val="accent1">
                      <a:tint val="84000"/>
                      <a:satMod val="16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'[השוואה אלגוריתם חדש.xlsx]גיליון1'!$T$6:$T$14</c:f>
              <c:numCache>
                <c:formatCode>General</c:formatCode>
                <c:ptCount val="9"/>
                <c:pt idx="0">
                  <c:v>54</c:v>
                </c:pt>
                <c:pt idx="1">
                  <c:v>50</c:v>
                </c:pt>
                <c:pt idx="2">
                  <c:v>48</c:v>
                </c:pt>
                <c:pt idx="3">
                  <c:v>46</c:v>
                </c:pt>
                <c:pt idx="4">
                  <c:v>42</c:v>
                </c:pt>
                <c:pt idx="5">
                  <c:v>40</c:v>
                </c:pt>
                <c:pt idx="6">
                  <c:v>32</c:v>
                </c:pt>
                <c:pt idx="7">
                  <c:v>20</c:v>
                </c:pt>
                <c:pt idx="8">
                  <c:v>18</c:v>
                </c:pt>
              </c:numCache>
            </c:numRef>
          </c:xVal>
          <c:yVal>
            <c:numRef>
              <c:f>'[השוואה אלגוריתם חדש.xlsx]גיליון1'!$U$6:$U$14</c:f>
              <c:numCache>
                <c:formatCode>General</c:formatCode>
                <c:ptCount val="9"/>
                <c:pt idx="0">
                  <c:v>10.89</c:v>
                </c:pt>
                <c:pt idx="1">
                  <c:v>13.86</c:v>
                </c:pt>
                <c:pt idx="2">
                  <c:v>20.440000000000001</c:v>
                </c:pt>
                <c:pt idx="3">
                  <c:v>14.79</c:v>
                </c:pt>
                <c:pt idx="4">
                  <c:v>13.75</c:v>
                </c:pt>
                <c:pt idx="5">
                  <c:v>9.58</c:v>
                </c:pt>
                <c:pt idx="6">
                  <c:v>27.07</c:v>
                </c:pt>
                <c:pt idx="7">
                  <c:v>29.64</c:v>
                </c:pt>
                <c:pt idx="8">
                  <c:v>35.68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55056592"/>
        <c:axId val="-355043536"/>
      </c:scatterChart>
      <c:valAx>
        <c:axId val="-355056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Subset Size [Pixels]</a:t>
                </a:r>
                <a:endParaRPr lang="he-IL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8355306151556445"/>
              <c:y val="0.87628743589524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043536"/>
        <c:crosses val="autoZero"/>
        <c:crossBetween val="midCat"/>
      </c:valAx>
      <c:valAx>
        <c:axId val="-35504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Average Recovery Error [%]</a:t>
                </a:r>
                <a:endParaRPr lang="he-IL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2.5858884373845585E-2"/>
              <c:y val="0.16527190738325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05659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862" b="0" i="0" u="none" strike="noStrike" kern="1200" cap="none" spc="2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cap="none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Fibers - Average Recovery Error </a:t>
            </a:r>
            <a:r>
              <a:rPr lang="en-US" sz="1200" b="1" i="0" u="none" strike="noStrike" kern="1200" cap="none" spc="2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b="1" i="0" u="none" strike="noStrike" kern="1200" cap="none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Subset Size</a:t>
            </a:r>
          </a:p>
        </c:rich>
      </c:tx>
      <c:layout>
        <c:manualLayout>
          <c:xMode val="edge"/>
          <c:yMode val="edge"/>
          <c:x val="0.13495119493628768"/>
          <c:y val="3.1760034185800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cap="none" spc="20" baseline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09760807859949"/>
          <c:y val="0.14230495947313354"/>
          <c:w val="0.78038376953503552"/>
          <c:h val="0.6505202112292352"/>
        </c:manualLayout>
      </c:layout>
      <c:scatterChart>
        <c:scatterStyle val="lineMarker"/>
        <c:varyColors val="0"/>
        <c:ser>
          <c:idx val="0"/>
          <c:order val="0"/>
          <c:tx>
            <c:v>Fibers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22225" cap="rnd">
                <a:solidFill>
                  <a:schemeClr val="accent1">
                    <a:lumMod val="75000"/>
                    <a:lumOff val="25000"/>
                  </a:schemeClr>
                </a:solidFill>
                <a:prstDash val="dash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'[השוואה אלגוריתם חדש.xlsx]גיליון1'!$V$6:$V$12</c:f>
              <c:numCache>
                <c:formatCode>General</c:formatCode>
                <c:ptCount val="7"/>
                <c:pt idx="0">
                  <c:v>90</c:v>
                </c:pt>
                <c:pt idx="1">
                  <c:v>80</c:v>
                </c:pt>
                <c:pt idx="2">
                  <c:v>68</c:v>
                </c:pt>
                <c:pt idx="3">
                  <c:v>55</c:v>
                </c:pt>
                <c:pt idx="4">
                  <c:v>42</c:v>
                </c:pt>
                <c:pt idx="5">
                  <c:v>40</c:v>
                </c:pt>
                <c:pt idx="6">
                  <c:v>32</c:v>
                </c:pt>
              </c:numCache>
            </c:numRef>
          </c:xVal>
          <c:yVal>
            <c:numRef>
              <c:f>'[השוואה אלגוריתם חדש.xlsx]גיליון1'!$W$6:$W$12</c:f>
              <c:numCache>
                <c:formatCode>General</c:formatCode>
                <c:ptCount val="7"/>
                <c:pt idx="0">
                  <c:v>11.64</c:v>
                </c:pt>
                <c:pt idx="1">
                  <c:v>11.35</c:v>
                </c:pt>
                <c:pt idx="2">
                  <c:v>11.31</c:v>
                </c:pt>
                <c:pt idx="3">
                  <c:v>10.36</c:v>
                </c:pt>
                <c:pt idx="4">
                  <c:v>6.11</c:v>
                </c:pt>
                <c:pt idx="5">
                  <c:v>3.83</c:v>
                </c:pt>
                <c:pt idx="6">
                  <c:v>2.5</c:v>
                </c:pt>
              </c:numCache>
            </c:numRef>
          </c:yVal>
          <c:smooth val="0"/>
        </c:ser>
        <c:ser>
          <c:idx val="1"/>
          <c:order val="1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9525" cap="flat" cmpd="sng" algn="ctr">
                  <a:solidFill>
                    <a:schemeClr val="accent2">
                      <a:shade val="95000"/>
                    </a:schemeClr>
                  </a:solidFill>
                  <a:round/>
                </a:ln>
                <a:effectLst/>
              </c:spPr>
            </c:marker>
            <c:bubble3D val="0"/>
          </c:dPt>
          <c:trendline>
            <c:spPr>
              <a:ln w="19050" cap="rnd">
                <a:solidFill>
                  <a:schemeClr val="accent6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'[השוואה אלגוריתם חדש.xlsx]גיליון1'!$V$12:$V$15</c:f>
              <c:numCache>
                <c:formatCode>General</c:formatCode>
                <c:ptCount val="4"/>
                <c:pt idx="0">
                  <c:v>32</c:v>
                </c:pt>
                <c:pt idx="1">
                  <c:v>30</c:v>
                </c:pt>
                <c:pt idx="2">
                  <c:v>28</c:v>
                </c:pt>
                <c:pt idx="3">
                  <c:v>26</c:v>
                </c:pt>
              </c:numCache>
            </c:numRef>
          </c:xVal>
          <c:yVal>
            <c:numRef>
              <c:f>'[השוואה אלגוריתם חדש.xlsx]גיליון1'!$W$12:$W$15</c:f>
              <c:numCache>
                <c:formatCode>General</c:formatCode>
                <c:ptCount val="4"/>
                <c:pt idx="0">
                  <c:v>2.5</c:v>
                </c:pt>
                <c:pt idx="1">
                  <c:v>9.6994000000000007</c:v>
                </c:pt>
                <c:pt idx="2">
                  <c:v>12.1357</c:v>
                </c:pt>
                <c:pt idx="3">
                  <c:v>19.585799999999999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55048976"/>
        <c:axId val="-355041904"/>
      </c:scatterChart>
      <c:valAx>
        <c:axId val="-35504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197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0" i="0" u="none" strike="noStrike" kern="1200" baseline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Subset Size [Pixels]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197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041904"/>
        <c:crosses val="autoZero"/>
        <c:crossBetween val="midCat"/>
      </c:valAx>
      <c:valAx>
        <c:axId val="-35504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197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0" i="0" u="none" strike="noStrike" kern="1200" baseline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Average Recovery Error [%]</a:t>
                </a:r>
              </a:p>
            </c:rich>
          </c:tx>
          <c:layout>
            <c:manualLayout>
              <c:xMode val="edge"/>
              <c:yMode val="edge"/>
              <c:x val="4.4234134820070124E-2"/>
              <c:y val="0.142304959473133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197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04897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Content Placeholder 9"/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4693503" cy="3276668"/>
        </a:xfrm>
        <a:prstGeom xmlns:a="http://schemas.openxmlformats.org/drawingml/2006/main" prst="frame">
          <a:avLst>
            <a:gd name="adj1" fmla="val 3764"/>
          </a:avLst>
        </a:prstGeom>
        <a:solidFill xmlns:a="http://schemas.openxmlformats.org/drawingml/2006/main">
          <a:schemeClr val="accent1">
            <a:lumMod val="50000"/>
            <a:lumOff val="50000"/>
          </a:schemeClr>
        </a:solidFill>
        <a:ln xmlns:a="http://schemas.openxmlformats.org/drawingml/2006/main">
          <a:noFill/>
        </a:ln>
        <a:effectLst xmlns:a="http://schemas.openxmlformats.org/drawingml/2006/main">
          <a:outerShdw blurRad="88900" dist="38100" dir="2700000" algn="tl" rotWithShape="0">
            <a:prstClr val="black">
              <a:alpha val="70000"/>
            </a:prstClr>
          </a:outerShdw>
        </a:effectLst>
        <a:scene3d xmlns:a="http://schemas.openxmlformats.org/drawingml/2006/main">
          <a:camera prst="orthographicFront"/>
          <a:lightRig rig="threePt" dir="t"/>
        </a:scene3d>
        <a:sp3d xmlns:a="http://schemas.openxmlformats.org/drawingml/2006/main" prstMaterial="metal">
          <a:bevelT prst="relaxedInset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285750" indent="-28575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20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1pPr>
          <a:lvl2pPr marL="742950" indent="-28575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8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2pPr>
          <a:lvl3pPr marL="1200150" indent="-28575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6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3pPr>
          <a:lvl4pPr marL="1543050" indent="-17145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4pPr>
          <a:lvl5pPr marL="2000250" indent="-17145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5pPr>
          <a:lvl6pPr marL="2514600" indent="-22860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6pPr>
          <a:lvl7pPr marL="2971800" indent="-22860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7pPr>
          <a:lvl8pPr marL="3429000" indent="-22860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8pPr>
          <a:lvl9pPr marL="3886200" indent="-228600" algn="l" defTabSz="457200" rtl="0" eaLnBrk="1" latinLnBrk="0" hangingPunct="1">
            <a:spcBef>
              <a:spcPct val="20000"/>
            </a:spcBef>
            <a:spcAft>
              <a:spcPts val="600"/>
            </a:spcAft>
            <a:buClr>
              <a:schemeClr val="tx1"/>
            </a:buClr>
            <a:buSzPct val="80000"/>
            <a:buFont typeface="Wingdings 3" panose="05040102010807070707" pitchFamily="18" charset="2"/>
            <a:buChar char=""/>
            <a:defRPr sz="1400" kern="1200" cap="none">
              <a:solidFill>
                <a:schemeClr val="lt1"/>
              </a:solidFill>
              <a:effectLst/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endParaRPr 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226" y="1525102"/>
            <a:ext cx="9720177" cy="2469091"/>
          </a:xfrm>
        </p:spPr>
        <p:txBody>
          <a:bodyPr anchor="ctr">
            <a:normAutofit/>
          </a:bodyPr>
          <a:lstStyle/>
          <a:p>
            <a:pPr algn="ctr" rtl="1"/>
            <a:r>
              <a:rPr lang="he-IL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יישום שיטה חישובית לקביעה מוקדמת של טיב דפוס גווני האפור בתמונה, למטרת אנליזת דפורמציות בעיבוד תמונה</a:t>
            </a:r>
            <a:endParaRPr lang="en-US" sz="4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8670" y="4149113"/>
            <a:ext cx="3137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b="1" dirty="0" smtClean="0">
                <a:solidFill>
                  <a:schemeClr val="bg1"/>
                </a:solidFill>
              </a:rPr>
              <a:t>מבצעים</a:t>
            </a:r>
            <a:endParaRPr lang="he-IL" sz="3200" dirty="0" smtClean="0">
              <a:solidFill>
                <a:schemeClr val="bg1"/>
              </a:solidFill>
            </a:endParaRPr>
          </a:p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אביה שמואל</a:t>
            </a:r>
          </a:p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שניר </a:t>
            </a:r>
            <a:r>
              <a:rPr lang="he-IL" sz="3200" dirty="0" err="1" smtClean="0">
                <a:solidFill>
                  <a:schemeClr val="bg1"/>
                </a:solidFill>
              </a:rPr>
              <a:t>קוסקא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727" y="4220774"/>
            <a:ext cx="4285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he-IL" sz="3200" b="1" dirty="0" smtClean="0">
                <a:solidFill>
                  <a:schemeClr val="bg1"/>
                </a:solidFill>
              </a:rPr>
              <a:t>מנחה</a:t>
            </a:r>
            <a:endParaRPr lang="he-IL" sz="3200" dirty="0" smtClean="0">
              <a:solidFill>
                <a:schemeClr val="bg1"/>
              </a:solidFill>
            </a:endParaRPr>
          </a:p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	ד"ר איילת לסמן</a:t>
            </a:r>
            <a:endParaRPr lang="he-IL" sz="2800" dirty="0" smtClean="0">
              <a:solidFill>
                <a:schemeClr val="bg1"/>
              </a:solidFill>
            </a:endParaRPr>
          </a:p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	אונ' ת"א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27056" y="810726"/>
            <a:ext cx="35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כד' סיוון </a:t>
            </a:r>
            <a:r>
              <a:rPr lang="he-IL" sz="3200" dirty="0" err="1" smtClean="0">
                <a:solidFill>
                  <a:schemeClr val="bg1"/>
                </a:solidFill>
              </a:rPr>
              <a:t>התשע"ח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727" y="810726"/>
            <a:ext cx="2369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he-IL" sz="3200" dirty="0" smtClean="0">
                <a:solidFill>
                  <a:schemeClr val="bg1"/>
                </a:solidFill>
              </a:rPr>
              <a:t>07/06/18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2">
                <a:tint val="97000"/>
                <a:hueMod val="92000"/>
                <a:satMod val="169000"/>
                <a:lumMod val="79000"/>
              </a:schemeClr>
            </a:gs>
            <a:gs pos="100000">
              <a:schemeClr val="bg2">
                <a:shade val="96000"/>
                <a:satMod val="120000"/>
                <a:lumMod val="82000"/>
                <a:lumOff val="18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423" y="84466"/>
            <a:ext cx="5895869" cy="1032019"/>
          </a:xfrm>
        </p:spPr>
        <p:txBody>
          <a:bodyPr>
            <a:noAutofit/>
          </a:bodyPr>
          <a:lstStyle/>
          <a:p>
            <a:pPr algn="ctr"/>
            <a:r>
              <a:rPr lang="he-IL" sz="3200" b="1" cap="none" dirty="0" smtClean="0">
                <a:solidFill>
                  <a:schemeClr val="bg1"/>
                </a:solidFill>
              </a:rPr>
              <a:t>כלי אינטראקטיבי לחקר הבעיות</a:t>
            </a:r>
            <a:endParaRPr lang="en-US" sz="3200" b="1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718" y="987773"/>
            <a:ext cx="8667278" cy="527224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יישמנו כלי, המאפשר למשתמש לחקור את האזורים הבעייתיים בצורה לוקאלית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9245" y="2036952"/>
            <a:ext cx="3341525" cy="3335995"/>
            <a:chOff x="623657" y="25724573"/>
            <a:chExt cx="5863661" cy="5738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57" y="25728266"/>
              <a:ext cx="5863661" cy="5735142"/>
            </a:xfrm>
            <a:prstGeom prst="rect">
              <a:avLst/>
            </a:prstGeom>
          </p:spPr>
        </p:pic>
        <p:sp>
          <p:nvSpPr>
            <p:cNvPr id="9" name="Frame 8"/>
            <p:cNvSpPr/>
            <p:nvPr/>
          </p:nvSpPr>
          <p:spPr>
            <a:xfrm>
              <a:off x="623657" y="25724573"/>
              <a:ext cx="5863661" cy="5738834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91255" y="2037036"/>
            <a:ext cx="3328125" cy="3338202"/>
            <a:chOff x="6350689" y="25827861"/>
            <a:chExt cx="5567533" cy="55843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876" y="25831554"/>
              <a:ext cx="5565346" cy="5580699"/>
            </a:xfrm>
            <a:prstGeom prst="rect">
              <a:avLst/>
            </a:prstGeom>
          </p:spPr>
        </p:pic>
        <p:sp>
          <p:nvSpPr>
            <p:cNvPr id="7" name="Frame 6"/>
            <p:cNvSpPr/>
            <p:nvPr/>
          </p:nvSpPr>
          <p:spPr>
            <a:xfrm>
              <a:off x="6350689" y="25827861"/>
              <a:ext cx="5567533" cy="5584391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877028" y="5529466"/>
            <a:ext cx="7916562" cy="939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panose="05040102010807070707" pitchFamily="18" charset="2"/>
              <a:buNone/>
            </a:pPr>
            <a:r>
              <a:rPr lang="he-IL" dirty="0" smtClean="0">
                <a:solidFill>
                  <a:schemeClr val="bg1"/>
                </a:solidFill>
              </a:rPr>
              <a:t>כעת, הבעיה ברורה!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r" rtl="1">
              <a:buFont typeface="Wingdings 3" panose="05040102010807070707" pitchFamily="18" charset="2"/>
              <a:buNone/>
            </a:pPr>
            <a:r>
              <a:rPr lang="he-IL" dirty="0">
                <a:solidFill>
                  <a:schemeClr val="bg1"/>
                </a:solidFill>
              </a:rPr>
              <a:t>ב</a:t>
            </a:r>
            <a:r>
              <a:rPr lang="he-IL" dirty="0" smtClean="0">
                <a:solidFill>
                  <a:schemeClr val="bg1"/>
                </a:solidFill>
              </a:rPr>
              <a:t>דפוס יש אזורים בעלי דמיון </a:t>
            </a:r>
            <a:r>
              <a:rPr lang="he-IL" dirty="0" err="1" smtClean="0">
                <a:solidFill>
                  <a:schemeClr val="bg1"/>
                </a:solidFill>
              </a:rPr>
              <a:t>אקסי</a:t>
            </a:r>
            <a:r>
              <a:rPr lang="he-IL" dirty="0" smtClean="0">
                <a:solidFill>
                  <a:schemeClr val="bg1"/>
                </a:solidFill>
              </a:rPr>
              <a:t>-סימטרי, כלומר, דמיון רדיאלי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946292" y="2197781"/>
            <a:ext cx="3187700" cy="78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panose="05040102010807070707" pitchFamily="18" charset="2"/>
              <a:buNone/>
            </a:pPr>
            <a:r>
              <a:rPr lang="he-IL" dirty="0" smtClean="0">
                <a:solidFill>
                  <a:schemeClr val="bg1"/>
                </a:solidFill>
              </a:rPr>
              <a:t>בוחרים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he-IL" b="1" dirty="0" smtClean="0">
                <a:solidFill>
                  <a:srgbClr val="FFFF00"/>
                </a:solidFill>
              </a:rPr>
              <a:t>אזורים לוקאליים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he-IL" dirty="0" smtClean="0">
                <a:solidFill>
                  <a:schemeClr val="bg1"/>
                </a:solidFill>
              </a:rPr>
              <a:t>לחקור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236015" y="3053847"/>
            <a:ext cx="3187700" cy="567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הזזה </a:t>
            </a:r>
            <a:r>
              <a:rPr lang="he-IL" b="1" dirty="0">
                <a:solidFill>
                  <a:srgbClr val="FF66FF"/>
                </a:solidFill>
              </a:rPr>
              <a:t>משוחזרת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72664" y="3775210"/>
            <a:ext cx="3187700" cy="567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הזזה </a:t>
            </a:r>
            <a:r>
              <a:rPr lang="he-IL" b="1" dirty="0">
                <a:solidFill>
                  <a:schemeClr val="tx1"/>
                </a:solidFill>
              </a:rPr>
              <a:t>אנליטית</a:t>
            </a:r>
            <a:r>
              <a:rPr lang="he-IL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2">
                <a:tint val="97000"/>
                <a:hueMod val="92000"/>
                <a:satMod val="169000"/>
                <a:lumMod val="72000"/>
                <a:lumOff val="28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4182" y="325954"/>
            <a:ext cx="3695542" cy="789929"/>
          </a:xfrm>
        </p:spPr>
        <p:txBody>
          <a:bodyPr anchor="ctr">
            <a:noAutofit/>
          </a:bodyPr>
          <a:lstStyle/>
          <a:p>
            <a:pPr algn="ctr" rtl="1"/>
            <a:r>
              <a:rPr lang="he-IL" sz="4000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סיכום ומסקנות</a:t>
            </a:r>
            <a:endParaRPr lang="en-US" sz="4400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49547" y="1955910"/>
            <a:ext cx="9720177" cy="39857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he-IL" sz="2800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מתן מענה מדויק לבעיה תחת אילוצי הדרישות</a:t>
            </a:r>
            <a:endParaRPr lang="en-US" sz="2800" b="1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r" rtl="1"/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האלגוריתם שפותח ויושם, התגלה </a:t>
            </a:r>
            <a:r>
              <a:rPr lang="he-IL" sz="2800" cap="none" dirty="0" smtClean="0"/>
              <a:t>כיעיל 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מבחינה חישובית,</a:t>
            </a:r>
          </a:p>
          <a:p>
            <a:pPr algn="r" rtl="1"/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מאפשר גילוי </a:t>
            </a:r>
            <a:r>
              <a:rPr lang="he-IL" sz="2800" cap="none" dirty="0" smtClean="0"/>
              <a:t>אזורים בעייתיים 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בדפוס נתון באופן </a:t>
            </a:r>
            <a:r>
              <a:rPr lang="he-IL" sz="2800" cap="none" dirty="0" smtClean="0"/>
              <a:t>כמותי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ו</a:t>
            </a:r>
            <a:r>
              <a:rPr lang="he-IL" sz="2800" cap="none" dirty="0" smtClean="0"/>
              <a:t>ויזואלי</a:t>
            </a:r>
          </a:p>
          <a:p>
            <a:pPr algn="r" rtl="1"/>
            <a:endParaRPr lang="he-IL" sz="2800" cap="none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r" rtl="1"/>
            <a:r>
              <a:rPr lang="he-IL" sz="2800" b="1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תוצאות עיקריות ומסקנות</a:t>
            </a:r>
          </a:p>
          <a:p>
            <a:pPr algn="r" rtl="1"/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עם שימוש באלגוריתם, התגלו תוצאות מעניינות רבות.</a:t>
            </a:r>
          </a:p>
          <a:p>
            <a:pPr algn="r" rtl="1"/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ביניהן – אפיון מדויק ל</a:t>
            </a:r>
            <a:r>
              <a:rPr lang="he-IL" sz="2800" cap="none" dirty="0" smtClean="0"/>
              <a:t>יתרונותיו של דפוס סיבי 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על פני דפוס נקוד, </a:t>
            </a:r>
            <a:r>
              <a:rPr lang="he-IL" sz="2800" cap="none" dirty="0" smtClean="0"/>
              <a:t>גילוי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אזורים בעיתיים בדפוס סיבי ו</a:t>
            </a:r>
            <a:r>
              <a:rPr lang="he-IL" sz="2800" cap="none" dirty="0" smtClean="0"/>
              <a:t>מתן מענה לסיבת הבעייתיות</a:t>
            </a:r>
            <a:r>
              <a:rPr lang="he-IL" sz="2800" cap="none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endParaRPr lang="he-IL" sz="2800" cap="none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8211" y="242345"/>
            <a:ext cx="1921336" cy="1713565"/>
            <a:chOff x="212264" y="1099128"/>
            <a:chExt cx="2384282" cy="22663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65" y="1143450"/>
              <a:ext cx="2384281" cy="2221980"/>
            </a:xfrm>
            <a:prstGeom prst="rect">
              <a:avLst/>
            </a:prstGeom>
          </p:spPr>
        </p:pic>
        <p:sp>
          <p:nvSpPr>
            <p:cNvPr id="4" name="Frame 3"/>
            <p:cNvSpPr/>
            <p:nvPr/>
          </p:nvSpPr>
          <p:spPr>
            <a:xfrm>
              <a:off x="212264" y="1099128"/>
              <a:ext cx="2384281" cy="2266302"/>
            </a:xfrm>
            <a:prstGeom prst="frame">
              <a:avLst>
                <a:gd name="adj1" fmla="val 3733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7532" y="2210752"/>
            <a:ext cx="1922696" cy="1777157"/>
            <a:chOff x="226850" y="2256934"/>
            <a:chExt cx="1922696" cy="17771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851" y="2256934"/>
              <a:ext cx="1922695" cy="1777157"/>
            </a:xfrm>
            <a:prstGeom prst="rect">
              <a:avLst/>
            </a:prstGeom>
          </p:spPr>
        </p:pic>
        <p:sp>
          <p:nvSpPr>
            <p:cNvPr id="8" name="Frame 7"/>
            <p:cNvSpPr/>
            <p:nvPr/>
          </p:nvSpPr>
          <p:spPr>
            <a:xfrm>
              <a:off x="226850" y="2256934"/>
              <a:ext cx="1921337" cy="1777157"/>
            </a:xfrm>
            <a:prstGeom prst="frame">
              <a:avLst>
                <a:gd name="adj1" fmla="val 3733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6194" y="242344"/>
            <a:ext cx="3209373" cy="1713566"/>
            <a:chOff x="2667349" y="259099"/>
            <a:chExt cx="3209373" cy="17135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7350" y="284230"/>
              <a:ext cx="3209372" cy="1663305"/>
            </a:xfrm>
            <a:prstGeom prst="rect">
              <a:avLst/>
            </a:prstGeom>
          </p:spPr>
        </p:pic>
        <p:sp>
          <p:nvSpPr>
            <p:cNvPr id="12" name="Frame 11"/>
            <p:cNvSpPr/>
            <p:nvPr/>
          </p:nvSpPr>
          <p:spPr>
            <a:xfrm>
              <a:off x="2667349" y="259099"/>
              <a:ext cx="3209373" cy="1713565"/>
            </a:xfrm>
            <a:prstGeom prst="frame">
              <a:avLst>
                <a:gd name="adj1" fmla="val 3733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14" y="275857"/>
            <a:ext cx="1688437" cy="168005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7532" y="4242751"/>
            <a:ext cx="1944105" cy="1844013"/>
            <a:chOff x="227531" y="4242751"/>
            <a:chExt cx="1944105" cy="19537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2" y="4242751"/>
              <a:ext cx="1944104" cy="1953713"/>
            </a:xfrm>
            <a:prstGeom prst="rect">
              <a:avLst/>
            </a:prstGeom>
          </p:spPr>
        </p:pic>
        <p:sp>
          <p:nvSpPr>
            <p:cNvPr id="16" name="Frame 15"/>
            <p:cNvSpPr/>
            <p:nvPr/>
          </p:nvSpPr>
          <p:spPr>
            <a:xfrm>
              <a:off x="227531" y="4242751"/>
              <a:ext cx="1921338" cy="1953713"/>
            </a:xfrm>
            <a:prstGeom prst="frame">
              <a:avLst>
                <a:gd name="adj1" fmla="val 3733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5582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91161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6743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82325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77907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73486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69068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64650" algn="l" defTabSz="2591161" rtl="0" eaLnBrk="1" latinLnBrk="0" hangingPunct="1">
                <a:defRPr sz="5099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5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57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1"/>
            <a:ext cx="12192000" cy="6838722"/>
          </a:xfrm>
          <a:prstGeom prst="roundRect">
            <a:avLst>
              <a:gd name="adj" fmla="val 1785"/>
            </a:avLst>
          </a:prstGeom>
          <a:gradFill>
            <a:gsLst>
              <a:gs pos="19000">
                <a:schemeClr val="tx1">
                  <a:alpha val="80000"/>
                </a:schemeClr>
              </a:gs>
              <a:gs pos="85000">
                <a:schemeClr val="bg2">
                  <a:tint val="97000"/>
                  <a:hueMod val="92000"/>
                  <a:satMod val="169000"/>
                  <a:lumMod val="36000"/>
                  <a:lumOff val="64000"/>
                  <a:alpha val="10000"/>
                </a:schemeClr>
              </a:gs>
              <a:gs pos="100000">
                <a:srgbClr val="FF0000">
                  <a:alpha val="25000"/>
                </a:srgbClr>
              </a:gs>
              <a:gs pos="57000">
                <a:srgbClr val="FFFF00">
                  <a:alpha val="40000"/>
                </a:srgbClr>
              </a:gs>
              <a:gs pos="0">
                <a:srgbClr val="00B0F0"/>
              </a:gs>
            </a:gsLst>
            <a:lin ang="5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58414" y="1"/>
            <a:ext cx="2033586" cy="697566"/>
          </a:xfrm>
        </p:spPr>
        <p:txBody>
          <a:bodyPr anchor="ctr">
            <a:noAutofit/>
          </a:bodyPr>
          <a:lstStyle/>
          <a:p>
            <a:pPr algn="r" rtl="1"/>
            <a:r>
              <a:rPr lang="he-IL" sz="40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תודות</a:t>
            </a:r>
            <a:endParaRPr lang="en-US" sz="2400" b="1" cap="none" dirty="0">
              <a:ln w="3175" cmpd="sng">
                <a:solidFill>
                  <a:sysClr val="windowText" lastClr="000000"/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49414"/>
            <a:ext cx="12192000" cy="31795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ברצוננו להודות לאורן - מהנדס המעבדה, איילת - ראש המעבדה, ולצוות חברי המעבדה.</a:t>
            </a:r>
          </a:p>
          <a:p>
            <a:pPr algn="r" rtl="1"/>
            <a:endParaRPr lang="he-IL" sz="2400" b="1" cap="none" dirty="0" smtClean="0">
              <a:ln w="3175" cmpd="sng">
                <a:solidFill>
                  <a:sysClr val="windowText" lastClr="000000"/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  <a:p>
            <a:pPr algn="r" rtl="1"/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אנו </a:t>
            </a:r>
            <a:r>
              <a:rPr lang="he-IL" sz="24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מקווים שהאלגוריתם שפיתחנו יעזור לחברי מעבדת ביו-מכניקה באוניברסיטה, ויוביל אותם להבנות פורצות דרך חדשות.</a:t>
            </a:r>
          </a:p>
          <a:p>
            <a:pPr algn="r" rtl="1"/>
            <a:r>
              <a:rPr lang="he-IL" sz="24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בכדי להקל על </a:t>
            </a:r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חווית השימוש </a:t>
            </a:r>
            <a:r>
              <a:rPr lang="he-IL" sz="24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בידי חברי </a:t>
            </a:r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המעבדה, </a:t>
            </a:r>
            <a:r>
              <a:rPr lang="he-IL" sz="24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בנינו ממשק גרפי בו הושקעה מחשבה </a:t>
            </a:r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רבה</a:t>
            </a:r>
            <a:r>
              <a:rPr lang="he-IL" sz="2400" b="1" cap="none" dirty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he-IL" sz="2400" b="1" cap="none" dirty="0" smtClean="0">
                <a:ln w="3175" cmpd="sng">
                  <a:solidFill>
                    <a:sysClr val="windowText" lastClr="000000"/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 אותו ניתן לראות ברקע.</a:t>
            </a:r>
            <a:endParaRPr lang="en-US" sz="2400" b="1" cap="none" dirty="0">
              <a:ln w="3175" cmpd="sng">
                <a:solidFill>
                  <a:sysClr val="windowText" lastClr="000000"/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9" t="37953" r="8455" b="-486"/>
          <a:stretch/>
        </p:blipFill>
        <p:spPr>
          <a:xfrm rot="342114">
            <a:off x="-63639" y="-375218"/>
            <a:ext cx="11762856" cy="579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Content Placeholder 2"/>
          <p:cNvSpPr txBox="1">
            <a:spLocks/>
          </p:cNvSpPr>
          <p:nvPr/>
        </p:nvSpPr>
        <p:spPr>
          <a:xfrm rot="509053">
            <a:off x="7521728" y="1446874"/>
            <a:ext cx="3631513" cy="567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3200" b="1" dirty="0" smtClean="0">
                <a:solidFill>
                  <a:schemeClr val="bg1"/>
                </a:solidFill>
              </a:rPr>
              <a:t>אזורים בעייתיים בצוות המעבדה???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4286">
            <a:off x="-80572" y="-430118"/>
            <a:ext cx="11796720" cy="5900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029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978" y="362465"/>
            <a:ext cx="7949514" cy="105444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dirty="0" smtClean="0">
                <a:solidFill>
                  <a:schemeClr val="bg1"/>
                </a:solidFill>
              </a:rPr>
              <a:t>רקע והגדרת הבעיה</a:t>
            </a:r>
            <a:r>
              <a:rPr lang="he-IL" dirty="0" smtClean="0">
                <a:solidFill>
                  <a:schemeClr val="bg1"/>
                </a:solidFill>
              </a:rPr>
              <a:t/>
            </a:r>
            <a:br>
              <a:rPr lang="he-IL" dirty="0" smtClean="0">
                <a:solidFill>
                  <a:schemeClr val="bg1"/>
                </a:solidFill>
              </a:rPr>
            </a:br>
            <a:r>
              <a:rPr lang="he-IL" dirty="0" smtClean="0">
                <a:solidFill>
                  <a:schemeClr val="bg1"/>
                </a:solidFill>
              </a:rPr>
              <a:t>	</a:t>
            </a:r>
            <a:r>
              <a:rPr lang="he-IL" sz="3100" dirty="0" smtClean="0">
                <a:solidFill>
                  <a:schemeClr val="bg1"/>
                </a:solidFill>
              </a:rPr>
              <a:t>אלגוריתם </a:t>
            </a:r>
            <a:r>
              <a:rPr lang="en-US" sz="3100" dirty="0">
                <a:solidFill>
                  <a:schemeClr val="bg1"/>
                </a:solidFill>
              </a:rPr>
              <a:t>DIC</a:t>
            </a:r>
            <a:r>
              <a:rPr lang="he-IL" sz="3100" dirty="0">
                <a:solidFill>
                  <a:schemeClr val="bg1"/>
                </a:solidFill>
              </a:rPr>
              <a:t> למדידת שדה ההזזות בעיבוד </a:t>
            </a:r>
            <a:r>
              <a:rPr lang="he-IL" sz="3100" dirty="0" smtClean="0">
                <a:solidFill>
                  <a:schemeClr val="bg1"/>
                </a:solidFill>
              </a:rPr>
              <a:t>תמונה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3914" y="1589903"/>
            <a:ext cx="100501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צורך בדפוס גווני אפור (</a:t>
            </a:r>
            <a:r>
              <a:rPr lang="en-US" sz="2800" dirty="0" smtClean="0">
                <a:solidFill>
                  <a:srgbClr val="C00000"/>
                </a:solidFill>
              </a:rPr>
              <a:t>Speckle Pattern</a:t>
            </a:r>
            <a:r>
              <a:rPr lang="he-IL" sz="28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לעיתים, עקב אילוצים מסוימים לא ניתן לעבוד עם דפוס מיטבי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הרצה מלאה של אלגוריתם עיבוד תמונה עלולה לקחת זמן רב, וטיב התוצאות לא מובטח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הבעייתיות היא בדפוס שנותח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416" y="5197720"/>
            <a:ext cx="11294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solidFill>
                  <a:schemeClr val="bg1"/>
                </a:solidFill>
              </a:rPr>
              <a:t>האם יש דרך לאמוד את </a:t>
            </a:r>
            <a:r>
              <a:rPr lang="he-IL" sz="2800" dirty="0" smtClean="0">
                <a:solidFill>
                  <a:schemeClr val="bg1"/>
                </a:solidFill>
              </a:rPr>
              <a:t>טיב הדפוס </a:t>
            </a:r>
            <a:r>
              <a:rPr lang="he-IL" sz="2800" dirty="0">
                <a:solidFill>
                  <a:schemeClr val="bg1"/>
                </a:solidFill>
              </a:rPr>
              <a:t>לפני הרצה מלאה של אנליזת עיבוד תמונה?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7505" y="379471"/>
            <a:ext cx="1819393" cy="1746469"/>
            <a:chOff x="314207" y="335026"/>
            <a:chExt cx="2285468" cy="2177562"/>
          </a:xfrm>
        </p:grpSpPr>
        <p:pic>
          <p:nvPicPr>
            <p:cNvPr id="6" name="Picture 5" descr="D:\Study\8th Semester\Project\Final Report\Images &amp; Tools\חקר חישובי\Warp 1.10.jp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1" t="3090" r="26849" b="8130"/>
            <a:stretch/>
          </p:blipFill>
          <p:spPr bwMode="auto">
            <a:xfrm>
              <a:off x="314208" y="356229"/>
              <a:ext cx="2277108" cy="2156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rame 6"/>
            <p:cNvSpPr/>
            <p:nvPr/>
          </p:nvSpPr>
          <p:spPr>
            <a:xfrm>
              <a:off x="314207" y="335026"/>
              <a:ext cx="2285468" cy="2163765"/>
            </a:xfrm>
            <a:prstGeom prst="frame">
              <a:avLst>
                <a:gd name="adj1" fmla="val 4679"/>
              </a:avLst>
            </a:prstGeom>
            <a:solidFill>
              <a:srgbClr val="FF7979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Freeform 8"/>
          <p:cNvSpPr/>
          <p:nvPr/>
        </p:nvSpPr>
        <p:spPr>
          <a:xfrm rot="512299">
            <a:off x="2161926" y="1305188"/>
            <a:ext cx="2516346" cy="569428"/>
          </a:xfrm>
          <a:custGeom>
            <a:avLst/>
            <a:gdLst>
              <a:gd name="connsiteX0" fmla="*/ 2561967 w 2561967"/>
              <a:gd name="connsiteY0" fmla="*/ 1494169 h 1661036"/>
              <a:gd name="connsiteX1" fmla="*/ 1754659 w 2561967"/>
              <a:gd name="connsiteY1" fmla="*/ 1527121 h 1661036"/>
              <a:gd name="connsiteX2" fmla="*/ 1342767 w 2561967"/>
              <a:gd name="connsiteY2" fmla="*/ 27834 h 1661036"/>
              <a:gd name="connsiteX3" fmla="*/ 0 w 2561967"/>
              <a:gd name="connsiteY3" fmla="*/ 563294 h 166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1967" h="1661036">
                <a:moveTo>
                  <a:pt x="2561967" y="1494169"/>
                </a:moveTo>
                <a:cubicBezTo>
                  <a:pt x="2259913" y="1632839"/>
                  <a:pt x="1957859" y="1771510"/>
                  <a:pt x="1754659" y="1527121"/>
                </a:cubicBezTo>
                <a:cubicBezTo>
                  <a:pt x="1551459" y="1282732"/>
                  <a:pt x="1635210" y="188472"/>
                  <a:pt x="1342767" y="27834"/>
                </a:cubicBezTo>
                <a:cubicBezTo>
                  <a:pt x="1050324" y="-132804"/>
                  <a:pt x="233405" y="449337"/>
                  <a:pt x="0" y="563294"/>
                </a:cubicBezTo>
              </a:path>
            </a:pathLst>
          </a:custGeom>
          <a:noFill/>
          <a:ln w="25400">
            <a:solidFill>
              <a:srgbClr val="C00000"/>
            </a:solidFill>
            <a:prstDash val="dash"/>
            <a:headEnd type="none" w="med" len="med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255" y="443346"/>
            <a:ext cx="8682903" cy="858981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dirty="0" smtClean="0">
                <a:solidFill>
                  <a:schemeClr val="bg1"/>
                </a:solidFill>
              </a:rPr>
              <a:t>מטרת הפרויקט</a:t>
            </a:r>
            <a:br>
              <a:rPr lang="he-IL" b="1" dirty="0" smtClean="0">
                <a:solidFill>
                  <a:schemeClr val="bg1"/>
                </a:solidFill>
              </a:rPr>
            </a:br>
            <a:r>
              <a:rPr lang="he-IL" b="1" dirty="0" smtClean="0">
                <a:solidFill>
                  <a:schemeClr val="bg1"/>
                </a:solidFill>
              </a:rPr>
              <a:t>		</a:t>
            </a:r>
            <a:r>
              <a:rPr lang="he-IL" dirty="0" smtClean="0">
                <a:solidFill>
                  <a:schemeClr val="bg1"/>
                </a:solidFill>
              </a:rPr>
              <a:t>אפיון </a:t>
            </a:r>
            <a:r>
              <a:rPr lang="he-IL" dirty="0">
                <a:solidFill>
                  <a:schemeClr val="bg1"/>
                </a:solidFill>
              </a:rPr>
              <a:t>כמותי לטיבו של דפוס גווני אפור </a:t>
            </a:r>
            <a:r>
              <a:rPr lang="he-IL" dirty="0" smtClean="0">
                <a:solidFill>
                  <a:schemeClr val="bg1"/>
                </a:solidFill>
              </a:rPr>
              <a:t>כללי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2759" y="1985817"/>
            <a:ext cx="8026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b="1" dirty="0" smtClean="0">
                <a:solidFill>
                  <a:schemeClr val="bg1"/>
                </a:solidFill>
              </a:rPr>
              <a:t>דרישות עיקריות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מאמצי חישוב ומאמצים פיזיים נמוכים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אפיון </a:t>
            </a:r>
            <a:r>
              <a:rPr lang="he-IL" sz="2800" b="1" dirty="0" smtClean="0">
                <a:solidFill>
                  <a:schemeClr val="bg1"/>
                </a:solidFill>
              </a:rPr>
              <a:t>כמותי </a:t>
            </a:r>
            <a:r>
              <a:rPr lang="he-IL" sz="2800" dirty="0" smtClean="0">
                <a:solidFill>
                  <a:schemeClr val="bg1"/>
                </a:solidFill>
              </a:rPr>
              <a:t>של דפוס קלט כלשהו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אמינות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הצגה ויזואלית מהירה ונוחה שתאפשר לזהות אזורים בעייתיים בדפוס הנבדק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1106" y="1311609"/>
            <a:ext cx="9038052" cy="6649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 smtClean="0">
                <a:solidFill>
                  <a:schemeClr val="bg1"/>
                </a:solidFill>
              </a:rPr>
              <a:t>				יישום </a:t>
            </a:r>
            <a:r>
              <a:rPr lang="he-IL" sz="2800" dirty="0">
                <a:solidFill>
                  <a:schemeClr val="bg1"/>
                </a:solidFill>
              </a:rPr>
              <a:t>אלגוריתם – אפיון הטיב באמצעים חישוביים</a:t>
            </a:r>
          </a:p>
        </p:txBody>
      </p:sp>
    </p:spTree>
    <p:extLst>
      <p:ext uri="{BB962C8B-B14F-4D97-AF65-F5344CB8AC3E}">
        <p14:creationId xmlns:p14="http://schemas.microsoft.com/office/powerpoint/2010/main" val="7862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1558" y="138001"/>
            <a:ext cx="4831340" cy="860523"/>
          </a:xfrm>
        </p:spPr>
        <p:txBody>
          <a:bodyPr>
            <a:normAutofit/>
          </a:bodyPr>
          <a:lstStyle/>
          <a:p>
            <a:pPr algn="r" rtl="1"/>
            <a:r>
              <a:rPr lang="he-IL" sz="3200" b="1" dirty="0" smtClean="0">
                <a:solidFill>
                  <a:schemeClr val="bg1"/>
                </a:solidFill>
              </a:rPr>
              <a:t>שיטות פעולה ודרכי ביצוע</a:t>
            </a:r>
            <a:endParaRPr lang="en-US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141" y="1064176"/>
                <a:ext cx="11994163" cy="3029527"/>
              </a:xfrm>
            </p:spPr>
            <p:txBody>
              <a:bodyPr>
                <a:noAutofit/>
              </a:bodyPr>
              <a:lstStyle/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he-IL" sz="2800" dirty="0" smtClean="0">
                    <a:solidFill>
                      <a:schemeClr val="bg1"/>
                    </a:solidFill>
                  </a:rPr>
                  <a:t>מאמר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he-IL" sz="2800" dirty="0" smtClean="0">
                    <a:solidFill>
                      <a:schemeClr val="bg1"/>
                    </a:solidFill>
                  </a:rPr>
                  <a:t>של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𝐹𝑟𝑎𝑛𝑐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he-IL" sz="2800" dirty="0" smtClean="0">
                    <a:solidFill>
                      <a:schemeClr val="bg1"/>
                    </a:solidFill>
                  </a:rPr>
                  <a:t>, התנסות באלגוריתם וקריאה מעמיקה של הקוד</a:t>
                </a:r>
              </a:p>
              <a:p>
                <a:pPr marL="0" indent="0" algn="r" rtl="1">
                  <a:buNone/>
                </a:pPr>
                <a:r>
                  <a:rPr lang="he-IL" sz="2800" dirty="0">
                    <a:solidFill>
                      <a:schemeClr val="bg1"/>
                    </a:solidFill>
                  </a:rPr>
                  <a:t>	</a:t>
                </a:r>
                <a:r>
                  <a:rPr lang="he-IL" sz="2800" dirty="0" smtClean="0">
                    <a:solidFill>
                      <a:schemeClr val="bg1"/>
                    </a:solidFill>
                  </a:rPr>
                  <a:t>	</a:t>
                </a:r>
                <a:r>
                  <a:rPr lang="he-IL" sz="2400" dirty="0" smtClean="0">
                    <a:solidFill>
                      <a:schemeClr val="bg1"/>
                    </a:solidFill>
                  </a:rPr>
                  <a:t>בחינת האלגוריתמים הקיימים (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DIC &amp; DVC Simulator</a:t>
                </a:r>
                <a:r>
                  <a:rPr lang="he-IL" sz="2400" dirty="0" smtClean="0">
                    <a:solidFill>
                      <a:schemeClr val="bg1"/>
                    </a:solidFill>
                  </a:rPr>
                  <a:t>) כאפשרויות חלופיו</a:t>
                </a:r>
                <a:r>
                  <a:rPr lang="he-IL" sz="2400" dirty="0">
                    <a:solidFill>
                      <a:schemeClr val="bg1"/>
                    </a:solidFill>
                  </a:rPr>
                  <a:t>ת</a:t>
                </a:r>
                <a:endParaRPr lang="he-IL" sz="2400" dirty="0" smtClean="0">
                  <a:solidFill>
                    <a:schemeClr val="bg1"/>
                  </a:solidFill>
                </a:endParaRP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he-IL" sz="2800" dirty="0" smtClean="0">
                    <a:solidFill>
                      <a:schemeClr val="bg1"/>
                    </a:solidFill>
                  </a:rPr>
                  <a:t>אפיון מאמצי חישוב וסיבוכיות</a:t>
                </a:r>
              </a:p>
              <a:p>
                <a:pPr algn="r" rtl="1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he-IL" sz="2800" dirty="0">
                    <a:solidFill>
                      <a:schemeClr val="bg1"/>
                    </a:solidFill>
                  </a:rPr>
                  <a:t>זיהוי בעיות קוד באלגוריתם שהציע </a:t>
                </a:r>
                <a:r>
                  <a:rPr lang="en-US" sz="2800" dirty="0">
                    <a:solidFill>
                      <a:schemeClr val="bg1"/>
                    </a:solidFill>
                  </a:rPr>
                  <a:t>Franck</a:t>
                </a:r>
                <a:r>
                  <a:rPr lang="he-IL" sz="2800" dirty="0">
                    <a:solidFill>
                      <a:schemeClr val="bg1"/>
                    </a:solidFill>
                  </a:rPr>
                  <a:t>, והוספת שיפורים ותוספות </a:t>
                </a:r>
                <a:r>
                  <a:rPr lang="he-IL" sz="2800" dirty="0" smtClean="0">
                    <a:solidFill>
                      <a:schemeClr val="bg1"/>
                    </a:solidFill>
                  </a:rPr>
                  <a:t>לאלגוריתם			</a:t>
                </a:r>
                <a:r>
                  <a:rPr lang="he-IL" sz="2400" dirty="0" smtClean="0">
                    <a:solidFill>
                      <a:schemeClr val="bg1"/>
                    </a:solidFill>
                  </a:rPr>
                  <a:t>ניסיון </a:t>
                </a:r>
                <a:r>
                  <a:rPr lang="he-IL" sz="2400" dirty="0">
                    <a:solidFill>
                      <a:schemeClr val="bg1"/>
                    </a:solidFill>
                  </a:rPr>
                  <a:t>לעמוד בדרישות המוגדרות ע"י שיפור אלגוריתם </a:t>
                </a:r>
                <a:r>
                  <a:rPr lang="he-IL" sz="2400" dirty="0" smtClean="0">
                    <a:solidFill>
                      <a:schemeClr val="bg1"/>
                    </a:solidFill>
                  </a:rPr>
                  <a:t>קיים</a:t>
                </a:r>
                <a:endParaRPr lang="he-I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41" y="1064176"/>
                <a:ext cx="11994163" cy="3029527"/>
              </a:xfrm>
              <a:blipFill rotWithShape="0">
                <a:blip r:embed="rId2"/>
                <a:stretch>
                  <a:fillRect l="-102" t="-3421" r="-610" b="-3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87054" y="4501401"/>
            <a:ext cx="1058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800" dirty="0" smtClean="0">
                <a:solidFill>
                  <a:schemeClr val="bg1"/>
                </a:solidFill>
              </a:rPr>
              <a:t>כתיבת </a:t>
            </a:r>
            <a:r>
              <a:rPr lang="he-IL" sz="2800" dirty="0">
                <a:solidFill>
                  <a:schemeClr val="bg1"/>
                </a:solidFill>
              </a:rPr>
              <a:t>אלגוריתם </a:t>
            </a:r>
            <a:r>
              <a:rPr lang="he-IL" sz="2800" b="1" dirty="0">
                <a:solidFill>
                  <a:schemeClr val="bg1"/>
                </a:solidFill>
              </a:rPr>
              <a:t>חדש</a:t>
            </a:r>
            <a:r>
              <a:rPr lang="he-IL" sz="2800" dirty="0">
                <a:solidFill>
                  <a:schemeClr val="bg1"/>
                </a:solidFill>
              </a:rPr>
              <a:t> המתאים לצורכנו ועונה על כל הדרישות שפורטו</a:t>
            </a:r>
          </a:p>
          <a:p>
            <a:pPr marL="457200" indent="-45720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he-IL" sz="2800" dirty="0">
                <a:solidFill>
                  <a:schemeClr val="bg1"/>
                </a:solidFill>
              </a:rPr>
              <a:t>שלבי בדיקה ואימות תקינות האלגוריתם שכתבנו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2044" y="6359747"/>
                <a:ext cx="10991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i="1" dirty="0" smtClean="0"/>
                  <a:t> - Intuitive interface for the quantitative evaluation of Speckle Patterns (Franck &amp; Estrada 2015)</a:t>
                </a:r>
                <a:endParaRPr lang="en-US" i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4" y="6359747"/>
                <a:ext cx="1099179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 flipV="1">
            <a:off x="0" y="6206934"/>
            <a:ext cx="2973859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98000"/>
              </a:schemeClr>
            </a:gs>
            <a:gs pos="100000">
              <a:schemeClr val="bg2">
                <a:shade val="96000"/>
                <a:satMod val="120000"/>
                <a:lumMod val="68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4017" y="875951"/>
            <a:ext cx="161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Input image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9253" y="1303123"/>
            <a:ext cx="2846547" cy="2983181"/>
            <a:chOff x="604556" y="1208229"/>
            <a:chExt cx="3042163" cy="31881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6" y="1208229"/>
              <a:ext cx="3042163" cy="3188187"/>
            </a:xfrm>
            <a:prstGeom prst="rect">
              <a:avLst/>
            </a:prstGeom>
          </p:spPr>
        </p:pic>
        <p:sp>
          <p:nvSpPr>
            <p:cNvPr id="7" name="Frame 6"/>
            <p:cNvSpPr/>
            <p:nvPr/>
          </p:nvSpPr>
          <p:spPr>
            <a:xfrm>
              <a:off x="604556" y="1208229"/>
              <a:ext cx="3042163" cy="3188187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37188" y="1727763"/>
            <a:ext cx="577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000" b="1" dirty="0" smtClean="0">
                <a:solidFill>
                  <a:srgbClr val="7030A0"/>
                </a:solidFill>
              </a:rPr>
              <a:t>Deformed Image</a:t>
            </a:r>
            <a:r>
              <a:rPr lang="he-IL" sz="2000" b="1" dirty="0" smtClean="0">
                <a:solidFill>
                  <a:srgbClr val="7030A0"/>
                </a:solidFill>
              </a:rPr>
              <a:t> </a:t>
            </a:r>
            <a:r>
              <a:rPr lang="he-IL" sz="2000" b="1" dirty="0" smtClean="0">
                <a:solidFill>
                  <a:schemeClr val="bg1"/>
                </a:solidFill>
              </a:rPr>
              <a:t>– הפעלת עיוות חישובי וקבלת תמונה מעוותת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0880" y="2507405"/>
            <a:ext cx="550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000" b="1" dirty="0" smtClean="0">
                <a:solidFill>
                  <a:srgbClr val="FFFF00"/>
                </a:solidFill>
              </a:rPr>
              <a:t>Subset</a:t>
            </a:r>
            <a:r>
              <a:rPr lang="he-IL" sz="2000" b="1" dirty="0" smtClean="0">
                <a:solidFill>
                  <a:schemeClr val="bg1"/>
                </a:solidFill>
              </a:rPr>
              <a:t> – בחינת תת תמונה מתוך תמונת הקלט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1589" y="858257"/>
            <a:ext cx="225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Deformed Image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7848" y="3013405"/>
            <a:ext cx="55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חיפוש התאמה מיטבית לתת-התמונה באמצעות פונקציית קורלציה ב</a:t>
            </a:r>
            <a:r>
              <a:rPr lang="he-IL" sz="2000" b="1" dirty="0" smtClean="0">
                <a:solidFill>
                  <a:srgbClr val="FFC000"/>
                </a:solidFill>
              </a:rPr>
              <a:t>אזור </a:t>
            </a:r>
            <a:r>
              <a:rPr lang="he-IL" sz="2000" b="1" dirty="0">
                <a:solidFill>
                  <a:srgbClr val="FFC000"/>
                </a:solidFill>
              </a:rPr>
              <a:t>חיפוש מוגדר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3590" y="3805760"/>
            <a:ext cx="432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מציאת האזור ה</a:t>
            </a:r>
            <a:r>
              <a:rPr lang="he-IL" sz="2000" b="1" dirty="0" smtClean="0">
                <a:solidFill>
                  <a:srgbClr val="FF66FF"/>
                </a:solidFill>
              </a:rPr>
              <a:t>מתאים ביותר</a:t>
            </a:r>
            <a:endParaRPr lang="en-US" sz="2000" b="1" dirty="0">
              <a:solidFill>
                <a:srgbClr val="FF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4638" y="4299047"/>
            <a:ext cx="431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חישוב </a:t>
            </a:r>
            <a:r>
              <a:rPr lang="he-IL" sz="2000" b="1" dirty="0" smtClean="0"/>
              <a:t>הזזה אנליטית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208742" y="4805047"/>
            <a:ext cx="270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חישוב </a:t>
            </a:r>
            <a:r>
              <a:rPr lang="he-IL" sz="2000" b="1" dirty="0" smtClean="0">
                <a:solidFill>
                  <a:srgbClr val="00B0F0"/>
                </a:solidFill>
              </a:rPr>
              <a:t>שגיאת השחזור</a:t>
            </a:r>
            <a:endParaRPr lang="en-US" sz="2000" b="1" dirty="0">
              <a:solidFill>
                <a:srgbClr val="00B0F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54140" y="1308076"/>
            <a:ext cx="3030259" cy="3151469"/>
            <a:chOff x="8442960" y="1470660"/>
            <a:chExt cx="3238500" cy="33680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7318" y="1572340"/>
              <a:ext cx="3053313" cy="3187077"/>
            </a:xfrm>
            <a:prstGeom prst="rect">
              <a:avLst/>
            </a:prstGeom>
          </p:spPr>
        </p:pic>
        <p:sp>
          <p:nvSpPr>
            <p:cNvPr id="13" name="Frame 12"/>
            <p:cNvSpPr/>
            <p:nvPr/>
          </p:nvSpPr>
          <p:spPr>
            <a:xfrm>
              <a:off x="8442960" y="1470660"/>
              <a:ext cx="3238500" cy="3368040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01040" y="1181717"/>
            <a:ext cx="531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000" b="1" dirty="0" smtClean="0">
                <a:solidFill>
                  <a:schemeClr val="accent5"/>
                </a:solidFill>
              </a:rPr>
              <a:t>Input Image</a:t>
            </a:r>
            <a:r>
              <a:rPr lang="he-IL" sz="2000" b="1" dirty="0" smtClean="0">
                <a:solidFill>
                  <a:schemeClr val="bg1"/>
                </a:solidFill>
              </a:rPr>
              <a:t> – מכילה את הדפוס הנבדק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7474" y="5311047"/>
            <a:ext cx="1124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חזרה של התהליך עבור מספר רב של תתי-תמונות ושמירת הנתונים עבור שלבי </a:t>
            </a:r>
            <a:r>
              <a:rPr lang="en-US" sz="2000" b="1" dirty="0" smtClean="0">
                <a:solidFill>
                  <a:schemeClr val="bg1"/>
                </a:solidFill>
              </a:rPr>
              <a:t>Post-Processing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1685" y="224667"/>
            <a:ext cx="645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b="1" dirty="0" smtClean="0">
                <a:solidFill>
                  <a:schemeClr val="bg1"/>
                </a:solidFill>
              </a:rPr>
              <a:t>האלגוריתם החדש על קצה המזלג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99712" y="5860718"/>
            <a:ext cx="971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smtClean="0">
                <a:solidFill>
                  <a:schemeClr val="bg1"/>
                </a:solidFill>
              </a:rPr>
              <a:t>שימוש בנתונים לבניית </a:t>
            </a:r>
            <a:r>
              <a:rPr lang="he-IL" sz="2000" b="1" dirty="0" smtClean="0">
                <a:solidFill>
                  <a:srgbClr val="FF66FF"/>
                </a:solidFill>
              </a:rPr>
              <a:t>שדה הזזות משוחזר</a:t>
            </a:r>
            <a:r>
              <a:rPr lang="he-IL" sz="2000" b="1" dirty="0" smtClean="0">
                <a:solidFill>
                  <a:schemeClr val="bg1"/>
                </a:solidFill>
              </a:rPr>
              <a:t>, </a:t>
            </a:r>
            <a:r>
              <a:rPr lang="he-IL" sz="2000" b="1" dirty="0" smtClean="0"/>
              <a:t>שדה הזזות אנליטי</a:t>
            </a:r>
            <a:r>
              <a:rPr lang="he-IL" sz="2000" b="1" dirty="0" smtClean="0">
                <a:solidFill>
                  <a:schemeClr val="bg1"/>
                </a:solidFill>
              </a:rPr>
              <a:t>, </a:t>
            </a:r>
            <a:r>
              <a:rPr lang="he-IL" sz="2000" b="1" dirty="0" smtClean="0">
                <a:solidFill>
                  <a:srgbClr val="00B0F0"/>
                </a:solidFill>
              </a:rPr>
              <a:t>ושדה שגיאות </a:t>
            </a:r>
            <a:r>
              <a:rPr lang="he-IL" sz="2000" b="1" dirty="0" smtClean="0">
                <a:solidFill>
                  <a:schemeClr val="bg1"/>
                </a:solidFill>
              </a:rPr>
              <a:t>מלאים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651589" y="1607210"/>
            <a:ext cx="994123" cy="944419"/>
          </a:xfrm>
          <a:prstGeom prst="roundRect">
            <a:avLst>
              <a:gd name="adj" fmla="val 10261"/>
            </a:avLst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0393" y="2061411"/>
            <a:ext cx="402039" cy="381937"/>
          </a:xfrm>
          <a:prstGeom prst="roundRect">
            <a:avLst>
              <a:gd name="adj" fmla="val 10261"/>
            </a:avLst>
          </a:prstGeom>
          <a:noFill/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788531" y="1727763"/>
            <a:ext cx="402039" cy="381937"/>
          </a:xfrm>
          <a:prstGeom prst="roundRect">
            <a:avLst>
              <a:gd name="adj" fmla="val 10261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963986" y="1900436"/>
            <a:ext cx="337426" cy="351943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52430" y="1788136"/>
            <a:ext cx="402039" cy="381937"/>
          </a:xfrm>
          <a:prstGeom prst="roundRect">
            <a:avLst>
              <a:gd name="adj" fmla="val 10261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6" grpId="0"/>
      <p:bldP spid="17" grpId="0"/>
      <p:bldP spid="20" grpId="0"/>
      <p:bldP spid="22" grpId="0"/>
      <p:bldP spid="23" grpId="0"/>
      <p:bldP spid="33" grpId="0"/>
      <p:bldP spid="34" grpId="0"/>
      <p:bldP spid="28" grpId="0"/>
      <p:bldP spid="29" grpId="0" animBg="1"/>
      <p:bldP spid="30" grpId="0" animBg="1"/>
      <p:bldP spid="31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3365" y="21715"/>
            <a:ext cx="9114431" cy="681380"/>
          </a:xfrm>
        </p:spPr>
        <p:txBody>
          <a:bodyPr anchor="ctr">
            <a:noAutofit/>
          </a:bodyPr>
          <a:lstStyle/>
          <a:p>
            <a:pPr algn="ctr" rtl="1"/>
            <a:r>
              <a:rPr lang="he-IL" sz="3200" b="1" cap="none" dirty="0" smtClean="0">
                <a:solidFill>
                  <a:schemeClr val="bg1"/>
                </a:solidFill>
              </a:rPr>
              <a:t>השוואה בין דפוס נקוד לבין דפוס סיבי</a:t>
            </a:r>
            <a:endParaRPr lang="en-US" sz="3200" b="1" cap="none" dirty="0">
              <a:solidFill>
                <a:schemeClr val="bg1"/>
              </a:solidFill>
            </a:endParaRPr>
          </a:p>
        </p:txBody>
      </p:sp>
      <p:grpSp>
        <p:nvGrpSpPr>
          <p:cNvPr id="5" name="Canvas 261"/>
          <p:cNvGrpSpPr/>
          <p:nvPr/>
        </p:nvGrpSpPr>
        <p:grpSpPr>
          <a:xfrm>
            <a:off x="608400" y="1047749"/>
            <a:ext cx="3830538" cy="4250230"/>
            <a:chOff x="562" y="0"/>
            <a:chExt cx="5116903" cy="5677535"/>
          </a:xfrm>
        </p:grpSpPr>
        <p:sp>
          <p:nvSpPr>
            <p:cNvPr id="6" name="Rectangle 5"/>
            <p:cNvSpPr/>
            <p:nvPr/>
          </p:nvSpPr>
          <p:spPr>
            <a:xfrm>
              <a:off x="2475865" y="3074670"/>
              <a:ext cx="2641600" cy="2602865"/>
            </a:xfrm>
            <a:prstGeom prst="rect">
              <a:avLst/>
            </a:prstGeom>
            <a:ln w="12700">
              <a:noFill/>
            </a:ln>
          </p:spPr>
        </p:sp>
        <p:pic>
          <p:nvPicPr>
            <p:cNvPr id="7" name="תמונה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3127" y="87312"/>
              <a:ext cx="2456864" cy="2412444"/>
            </a:xfrm>
            <a:prstGeom prst="rect">
              <a:avLst/>
            </a:prstGeom>
          </p:spPr>
        </p:pic>
        <p:sp>
          <p:nvSpPr>
            <p:cNvPr id="8" name="Frame 7"/>
            <p:cNvSpPr/>
            <p:nvPr/>
          </p:nvSpPr>
          <p:spPr>
            <a:xfrm>
              <a:off x="562" y="0"/>
              <a:ext cx="2604649" cy="2566987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aphicFrame>
        <p:nvGraphicFramePr>
          <p:cNvPr id="9" name="Chart 8"/>
          <p:cNvGraphicFramePr/>
          <p:nvPr>
            <p:extLst/>
          </p:nvPr>
        </p:nvGraphicFramePr>
        <p:xfrm>
          <a:off x="617638" y="3093652"/>
          <a:ext cx="4964012" cy="3276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Canvas 256"/>
          <p:cNvGrpSpPr/>
          <p:nvPr/>
        </p:nvGrpSpPr>
        <p:grpSpPr>
          <a:xfrm>
            <a:off x="9434081" y="1043682"/>
            <a:ext cx="3584179" cy="6434318"/>
            <a:chOff x="1" y="1"/>
            <a:chExt cx="5264784" cy="9451339"/>
          </a:xfrm>
        </p:grpSpPr>
        <p:sp>
          <p:nvSpPr>
            <p:cNvPr id="12" name="Rectangle 11"/>
            <p:cNvSpPr/>
            <p:nvPr/>
          </p:nvSpPr>
          <p:spPr>
            <a:xfrm>
              <a:off x="2461895" y="6678295"/>
              <a:ext cx="2802890" cy="2773045"/>
            </a:xfrm>
            <a:prstGeom prst="rect">
              <a:avLst/>
            </a:prstGeom>
            <a:ln>
              <a:noFill/>
            </a:ln>
          </p:spPr>
        </p:sp>
        <p:pic>
          <p:nvPicPr>
            <p:cNvPr id="13" name="תמונה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846" y="1"/>
              <a:ext cx="2677665" cy="2693352"/>
            </a:xfrm>
            <a:prstGeom prst="rect">
              <a:avLst/>
            </a:prstGeom>
          </p:spPr>
        </p:pic>
        <p:sp>
          <p:nvSpPr>
            <p:cNvPr id="14" name="Frame 13"/>
            <p:cNvSpPr/>
            <p:nvPr/>
          </p:nvSpPr>
          <p:spPr>
            <a:xfrm>
              <a:off x="1" y="1"/>
              <a:ext cx="2767011" cy="2728912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58253" y="921201"/>
            <a:ext cx="695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dirty="0" smtClean="0">
                <a:solidFill>
                  <a:schemeClr val="bg1"/>
                </a:solidFill>
              </a:rPr>
              <a:t>כיצד משתנה שגיאת השחזור הממוצעת עם שינוי גודל ה- </a:t>
            </a:r>
            <a:r>
              <a:rPr lang="en-GB" dirty="0" smtClean="0">
                <a:solidFill>
                  <a:schemeClr val="bg1"/>
                </a:solidFill>
              </a:rPr>
              <a:t>Subset</a:t>
            </a:r>
            <a:r>
              <a:rPr lang="he-IL" dirty="0" smtClean="0">
                <a:solidFill>
                  <a:schemeClr val="bg1"/>
                </a:solidFill>
              </a:rPr>
              <a:t> ?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1434" y="2593876"/>
            <a:ext cx="418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b="1" dirty="0" smtClean="0">
                <a:solidFill>
                  <a:schemeClr val="bg1"/>
                </a:solidFill>
              </a:rPr>
              <a:t>באמצעות שימוש באלגוריתם שלנו</a:t>
            </a:r>
            <a:endParaRPr lang="he-IL" sz="2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96464" y="3121891"/>
            <a:ext cx="4880846" cy="3205017"/>
            <a:chOff x="6436971" y="3149600"/>
            <a:chExt cx="4880846" cy="3205017"/>
          </a:xfrm>
        </p:grpSpPr>
        <p:graphicFrame>
          <p:nvGraphicFramePr>
            <p:cNvPr id="25" name="Chart 24"/>
            <p:cNvGraphicFramePr/>
            <p:nvPr>
              <p:extLst/>
            </p:nvPr>
          </p:nvGraphicFramePr>
          <p:xfrm>
            <a:off x="6436971" y="3155628"/>
            <a:ext cx="4880846" cy="31989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6" name="Frame 25"/>
            <p:cNvSpPr/>
            <p:nvPr/>
          </p:nvSpPr>
          <p:spPr>
            <a:xfrm>
              <a:off x="6437745" y="3149600"/>
              <a:ext cx="4880072" cy="3177309"/>
            </a:xfrm>
            <a:prstGeom prst="frame">
              <a:avLst>
                <a:gd name="adj1" fmla="val 3209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478911" y="1465151"/>
            <a:ext cx="4648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Simulation Parameters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Transformation:	2% Double Axis 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Spacing:			10 x 10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Extend:			8 Pixels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318" y="705128"/>
            <a:ext cx="183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 smtClean="0">
                <a:solidFill>
                  <a:schemeClr val="bg1"/>
                </a:solidFill>
              </a:rPr>
              <a:t>400x400 Pixels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00055" y="705128"/>
            <a:ext cx="183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 smtClean="0">
                <a:solidFill>
                  <a:schemeClr val="bg1"/>
                </a:solidFill>
              </a:rPr>
              <a:t>512x512 Pixels</a:t>
            </a:r>
            <a:endParaRPr lang="he-I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7562" y="108054"/>
            <a:ext cx="5797165" cy="839985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cap="none" dirty="0" smtClean="0">
                <a:solidFill>
                  <a:schemeClr val="bg1"/>
                </a:solidFill>
              </a:rPr>
              <a:t>בחינת הכלים החדשים שפותחו</a:t>
            </a:r>
            <a:endParaRPr lang="en-US" b="1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854" y="1505826"/>
            <a:ext cx="6249958" cy="1539876"/>
          </a:xfrm>
        </p:spPr>
        <p:txBody>
          <a:bodyPr anchor="t">
            <a:normAutofit/>
          </a:bodyPr>
          <a:lstStyle/>
          <a:p>
            <a:pPr marL="0" indent="0" algn="r" rtl="1">
              <a:buNone/>
            </a:pPr>
            <a:r>
              <a:rPr lang="he-IL" b="1" dirty="0" smtClean="0">
                <a:solidFill>
                  <a:schemeClr val="bg1"/>
                </a:solidFill>
              </a:rPr>
              <a:t>פלט ויזואלי</a:t>
            </a:r>
          </a:p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אזור </a:t>
            </a:r>
            <a:r>
              <a:rPr lang="he-IL" dirty="0">
                <a:solidFill>
                  <a:srgbClr val="00B050"/>
                </a:solidFill>
              </a:rPr>
              <a:t>ירוק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he-IL" dirty="0" smtClean="0">
                <a:solidFill>
                  <a:schemeClr val="bg1"/>
                </a:solidFill>
              </a:rPr>
              <a:t>נורמת השגיאה קטנה מ-2 פיקסלים</a:t>
            </a:r>
          </a:p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אזור </a:t>
            </a:r>
            <a:r>
              <a:rPr lang="he-IL" dirty="0" smtClean="0">
                <a:solidFill>
                  <a:schemeClr val="accent5"/>
                </a:solidFill>
              </a:rPr>
              <a:t>אדום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he-IL" dirty="0" smtClean="0">
                <a:solidFill>
                  <a:schemeClr val="bg1"/>
                </a:solidFill>
              </a:rPr>
              <a:t> נורמת השגיאה גדולה מ-2 פיקסלים</a:t>
            </a:r>
            <a:endParaRPr lang="he-IL" dirty="0">
              <a:solidFill>
                <a:schemeClr val="bg1"/>
              </a:solidFill>
            </a:endParaRPr>
          </a:p>
          <a:p>
            <a:pPr marL="0" indent="0" algn="r" rtl="1">
              <a:buNone/>
            </a:pPr>
            <a:endParaRPr lang="he-IL" dirty="0" smtClean="0"/>
          </a:p>
          <a:p>
            <a:pPr marL="0" indent="0" algn="r" rtl="1">
              <a:buNone/>
            </a:pPr>
            <a:endParaRPr lang="he-IL" dirty="0" smtClean="0"/>
          </a:p>
          <a:p>
            <a:pPr marL="0" indent="0" algn="r" rtl="1">
              <a:buNone/>
            </a:pPr>
            <a:endParaRPr lang="he-IL" dirty="0" smtClean="0"/>
          </a:p>
        </p:txBody>
      </p:sp>
      <p:grpSp>
        <p:nvGrpSpPr>
          <p:cNvPr id="4" name="Canvas 213"/>
          <p:cNvGrpSpPr/>
          <p:nvPr/>
        </p:nvGrpSpPr>
        <p:grpSpPr>
          <a:xfrm>
            <a:off x="142241" y="1490454"/>
            <a:ext cx="5278120" cy="2251710"/>
            <a:chOff x="0" y="0"/>
            <a:chExt cx="5278120" cy="225171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278120" cy="2251710"/>
            </a:xfrm>
            <a:prstGeom prst="rect">
              <a:avLst/>
            </a:prstGeom>
          </p:spPr>
        </p:sp>
        <p:pic>
          <p:nvPicPr>
            <p:cNvPr id="6" name="Picture 5" descr="D:\Study\8th Semester\Project\Final Report\Images &amp; Tools\חקר חישובי\Warp 1.10.jp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1" t="3090" r="26849" b="8130"/>
            <a:stretch/>
          </p:blipFill>
          <p:spPr bwMode="auto">
            <a:xfrm>
              <a:off x="114302" y="54539"/>
              <a:ext cx="2277108" cy="2156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D:\Study\8th Semester\Project\Final Report\Images &amp; Tools\חקר חישובי\Colored 1.10 E=0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4" t="3052" r="28655" b="8743"/>
            <a:stretch/>
          </p:blipFill>
          <p:spPr bwMode="auto">
            <a:xfrm>
              <a:off x="2723620" y="54540"/>
              <a:ext cx="2053989" cy="215635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Frame 7"/>
            <p:cNvSpPr/>
            <p:nvPr/>
          </p:nvSpPr>
          <p:spPr>
            <a:xfrm>
              <a:off x="114301" y="33336"/>
              <a:ext cx="2285468" cy="2163765"/>
            </a:xfrm>
            <a:prstGeom prst="frame">
              <a:avLst>
                <a:gd name="adj1" fmla="val 4679"/>
              </a:avLst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ame 8"/>
            <p:cNvSpPr/>
            <p:nvPr/>
          </p:nvSpPr>
          <p:spPr>
            <a:xfrm>
              <a:off x="2715261" y="33335"/>
              <a:ext cx="2062348" cy="2156361"/>
            </a:xfrm>
            <a:prstGeom prst="frame">
              <a:avLst>
                <a:gd name="adj1" fmla="val 4765"/>
              </a:avLst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853962" y="4490877"/>
            <a:ext cx="5166588" cy="1765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panose="05040102010807070707" pitchFamily="18" charset="2"/>
              <a:buNone/>
            </a:pPr>
            <a:r>
              <a:rPr lang="he-IL" b="1" dirty="0" smtClean="0">
                <a:solidFill>
                  <a:schemeClr val="bg1"/>
                </a:solidFill>
              </a:rPr>
              <a:t>בחינת הכלי החדש - </a:t>
            </a:r>
            <a:r>
              <a:rPr lang="en-GB" b="1" dirty="0" smtClean="0">
                <a:solidFill>
                  <a:schemeClr val="bg1"/>
                </a:solidFill>
              </a:rPr>
              <a:t>Extend</a:t>
            </a:r>
            <a:endParaRPr lang="en-US" b="1" dirty="0" smtClean="0">
              <a:solidFill>
                <a:schemeClr val="bg1"/>
              </a:solidFill>
            </a:endParaRPr>
          </a:p>
          <a:p>
            <a:pPr marL="0" indent="0" algn="r" rtl="1">
              <a:buFont typeface="Wingdings 3" panose="05040102010807070707" pitchFamily="18" charset="2"/>
              <a:buNone/>
            </a:pPr>
            <a:r>
              <a:rPr lang="he-IL" dirty="0" smtClean="0">
                <a:solidFill>
                  <a:schemeClr val="bg1"/>
                </a:solidFill>
              </a:rPr>
              <a:t>הרחבת אזור החיפוש עבור כל </a:t>
            </a:r>
            <a:r>
              <a:rPr lang="en-GB" dirty="0" smtClean="0">
                <a:solidFill>
                  <a:schemeClr val="bg1"/>
                </a:solidFill>
              </a:rPr>
              <a:t>Subset</a:t>
            </a:r>
            <a:r>
              <a:rPr lang="he-IL" dirty="0" smtClean="0">
                <a:solidFill>
                  <a:schemeClr val="bg1"/>
                </a:solidFill>
              </a:rPr>
              <a:t>, מאפשרת להתמודד עם הזזות גדולות, מבלי לפגוע </a:t>
            </a:r>
            <a:r>
              <a:rPr lang="he-IL" dirty="0">
                <a:solidFill>
                  <a:schemeClr val="bg1"/>
                </a:solidFill>
              </a:rPr>
              <a:t>ב</a:t>
            </a:r>
            <a:r>
              <a:rPr lang="he-IL" dirty="0" smtClean="0">
                <a:solidFill>
                  <a:schemeClr val="bg1"/>
                </a:solidFill>
              </a:rPr>
              <a:t>רזולוציית השחזור וגם מתקן בעיה באלגוריתם, שאינה קשורה לדפוס הנבדק.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11" name="Canvas 222"/>
          <p:cNvGrpSpPr/>
          <p:nvPr/>
        </p:nvGrpSpPr>
        <p:grpSpPr>
          <a:xfrm>
            <a:off x="142241" y="4490877"/>
            <a:ext cx="6971793" cy="8345805"/>
            <a:chOff x="55752" y="0"/>
            <a:chExt cx="6971793" cy="8345805"/>
          </a:xfrm>
        </p:grpSpPr>
        <p:sp>
          <p:nvSpPr>
            <p:cNvPr id="12" name="Rectangle 11"/>
            <p:cNvSpPr/>
            <p:nvPr/>
          </p:nvSpPr>
          <p:spPr>
            <a:xfrm>
              <a:off x="337820" y="6595110"/>
              <a:ext cx="6689725" cy="1750695"/>
            </a:xfrm>
            <a:prstGeom prst="rect">
              <a:avLst/>
            </a:prstGeom>
            <a:ln w="12700">
              <a:noFill/>
            </a:ln>
          </p:spPr>
        </p:sp>
        <p:pic>
          <p:nvPicPr>
            <p:cNvPr id="13" name="Picture 12" descr="D:\Study\8th Semester\Project\Final Report\Images &amp; Tools\חקר חישובי\Colored 1.10 E=0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7" t="3389" r="29270" b="9183"/>
            <a:stretch/>
          </p:blipFill>
          <p:spPr bwMode="auto">
            <a:xfrm>
              <a:off x="70121" y="0"/>
              <a:ext cx="1624806" cy="1715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 descr="D:\Study\8th Semester\Project\Final Report\Images &amp; Tools\חקר חישובי\Colored 1.10 E=10.jpg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9" t="2834" r="28972" b="9571"/>
            <a:stretch/>
          </p:blipFill>
          <p:spPr bwMode="auto">
            <a:xfrm>
              <a:off x="1694927" y="0"/>
              <a:ext cx="1654507" cy="1715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 descr="D:\Study\8th Semester\Project\Final Report\Images &amp; Tools\חקר חישובי\Colored 1.10 E=15.jpg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67" t="3607" r="29239" b="9847"/>
            <a:stretch/>
          </p:blipFill>
          <p:spPr bwMode="auto">
            <a:xfrm>
              <a:off x="3349434" y="0"/>
              <a:ext cx="1633357" cy="1715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 descr="D:\Study\8th Semester\Project\Final Report\Images &amp; Tools\חקר חישובי\Colored 1.10 E=20.jpg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6" t="3607" r="29104" b="9577"/>
            <a:stretch/>
          </p:blipFill>
          <p:spPr bwMode="auto">
            <a:xfrm>
              <a:off x="4982791" y="0"/>
              <a:ext cx="1624806" cy="17150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671554" y="50214"/>
              <a:ext cx="60371" cy="16338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03859" y="50214"/>
              <a:ext cx="60371" cy="16338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50773" y="50214"/>
              <a:ext cx="60371" cy="16338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Frame 19"/>
            <p:cNvSpPr/>
            <p:nvPr/>
          </p:nvSpPr>
          <p:spPr>
            <a:xfrm>
              <a:off x="55752" y="0"/>
              <a:ext cx="6551846" cy="1715073"/>
            </a:xfrm>
            <a:prstGeom prst="frame">
              <a:avLst>
                <a:gd name="adj1" fmla="val 2918"/>
              </a:avLst>
            </a:prstGeom>
            <a:solidFill>
              <a:schemeClr val="tx1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122923" y="3151158"/>
            <a:ext cx="4277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Simulation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Transformation: 	7% X 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Spacing: 			10 x 10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Subsets Size: 		35 x 35 Pixels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940" y="6256164"/>
            <a:ext cx="837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Extend:	 0			5			   10				15			[Pixels]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9668" y="3687365"/>
            <a:ext cx="183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 smtClean="0">
                <a:solidFill>
                  <a:schemeClr val="bg1"/>
                </a:solidFill>
              </a:rPr>
              <a:t>500x524 Pixels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3175" y="934810"/>
            <a:ext cx="93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he-IL" sz="1600" b="1" dirty="0" smtClean="0">
                <a:solidFill>
                  <a:schemeClr val="bg1"/>
                </a:solidFill>
              </a:rPr>
              <a:t>עבור אזורים בתמונה שעברו הזזה גדולה, האלגוריתם המקורי אינו מצליח לשחזר את ההזזה בצורה נכונה</a:t>
            </a:r>
            <a:endParaRPr lang="he-I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509" y="304699"/>
            <a:ext cx="7471858" cy="865718"/>
          </a:xfrm>
        </p:spPr>
        <p:txBody>
          <a:bodyPr>
            <a:noAutofit/>
          </a:bodyPr>
          <a:lstStyle/>
          <a:p>
            <a:pPr algn="ctr" rtl="1"/>
            <a:r>
              <a:rPr lang="he-IL" sz="3200" b="1" cap="none" dirty="0" smtClean="0">
                <a:solidFill>
                  <a:schemeClr val="bg1"/>
                </a:solidFill>
              </a:rPr>
              <a:t>השימוש העיקרי לכלי ההרחבה </a:t>
            </a:r>
            <a:r>
              <a:rPr lang="en-US" sz="3200" b="1" cap="none" dirty="0" smtClean="0">
                <a:solidFill>
                  <a:schemeClr val="bg1"/>
                </a:solidFill>
              </a:rPr>
              <a:t>(Extend)</a:t>
            </a:r>
            <a:r>
              <a:rPr lang="en-US" sz="3200" b="1" dirty="0" smtClean="0">
                <a:solidFill>
                  <a:schemeClr val="bg1"/>
                </a:solidFill>
              </a:rPr>
              <a:t/>
            </a:r>
            <a:br>
              <a:rPr lang="en-US" sz="3200" b="1" dirty="0" smtClean="0">
                <a:solidFill>
                  <a:schemeClr val="bg1"/>
                </a:solidFill>
              </a:rPr>
            </a:br>
            <a:r>
              <a:rPr lang="he-IL" sz="2800" b="1" cap="none" dirty="0" smtClean="0">
                <a:solidFill>
                  <a:schemeClr val="bg1"/>
                </a:solidFill>
              </a:rPr>
              <a:t>זיהוי אזורים בעייתיים ב- </a:t>
            </a:r>
            <a:r>
              <a:rPr lang="en-GB" sz="2800" b="1" cap="none" dirty="0" smtClean="0">
                <a:solidFill>
                  <a:schemeClr val="bg1"/>
                </a:solidFill>
              </a:rPr>
              <a:t>Speckle Pattern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144" y="1016817"/>
            <a:ext cx="9341707" cy="726010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באמצעות שימוש בכלים החדשים שפיתחנו, אנו יכולים לזהות אזורים בעיתיים בדפוס הנבדק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7367" y="5374175"/>
            <a:ext cx="6125210" cy="3092450"/>
          </a:xfrm>
          <a:prstGeom prst="rect">
            <a:avLst/>
          </a:prstGeom>
        </p:spPr>
      </p:sp>
      <p:sp>
        <p:nvSpPr>
          <p:cNvPr id="10" name="TextBox 9"/>
          <p:cNvSpPr txBox="1"/>
          <p:nvPr/>
        </p:nvSpPr>
        <p:spPr>
          <a:xfrm>
            <a:off x="2135390" y="4973483"/>
            <a:ext cx="69478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e-IL" dirty="0" smtClean="0">
                <a:solidFill>
                  <a:schemeClr val="bg1"/>
                </a:solidFill>
              </a:rPr>
              <a:t>זיהוי אזורים </a:t>
            </a:r>
            <a:r>
              <a:rPr lang="he-IL" b="1" dirty="0" smtClean="0">
                <a:solidFill>
                  <a:schemeClr val="bg1"/>
                </a:solidFill>
              </a:rPr>
              <a:t>דלי אינפורמציה</a:t>
            </a:r>
            <a:r>
              <a:rPr lang="he-IL" dirty="0" smtClean="0">
                <a:solidFill>
                  <a:schemeClr val="bg1"/>
                </a:solidFill>
              </a:rPr>
              <a:t>, כמו גם אזורים </a:t>
            </a:r>
            <a:r>
              <a:rPr lang="he-IL" b="1" dirty="0" smtClean="0">
                <a:solidFill>
                  <a:schemeClr val="bg1"/>
                </a:solidFill>
              </a:rPr>
              <a:t>חזרתיים</a:t>
            </a:r>
            <a:r>
              <a:rPr lang="he-IL" dirty="0" smtClean="0">
                <a:solidFill>
                  <a:schemeClr val="bg1"/>
                </a:solidFill>
              </a:rPr>
              <a:t> בדפוס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he-IL" dirty="0" smtClean="0">
                <a:solidFill>
                  <a:schemeClr val="bg1"/>
                </a:solidFill>
              </a:rPr>
              <a:t>ניתן להבחין בהתכנסות מפת השגיאה באדום-ירוק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509529" y="1685413"/>
            <a:ext cx="2923540" cy="2923540"/>
            <a:chOff x="7380885" y="2091606"/>
            <a:chExt cx="2923540" cy="2923540"/>
          </a:xfrm>
        </p:grpSpPr>
        <p:pic>
          <p:nvPicPr>
            <p:cNvPr id="19" name="Picture 1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430916" y="2153640"/>
              <a:ext cx="2840539" cy="2826301"/>
            </a:xfrm>
            <a:prstGeom prst="rect">
              <a:avLst/>
            </a:prstGeom>
          </p:spPr>
        </p:pic>
        <p:sp>
          <p:nvSpPr>
            <p:cNvPr id="14" name="Frame 13"/>
            <p:cNvSpPr/>
            <p:nvPr/>
          </p:nvSpPr>
          <p:spPr>
            <a:xfrm>
              <a:off x="7380885" y="2091606"/>
              <a:ext cx="2923540" cy="2923540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28577" y="1685413"/>
            <a:ext cx="2923540" cy="2923540"/>
            <a:chOff x="3390900" y="1929130"/>
            <a:chExt cx="2923540" cy="2923540"/>
          </a:xfrm>
        </p:grpSpPr>
        <p:pic>
          <p:nvPicPr>
            <p:cNvPr id="12" name="Picture 11" descr="D:\Study\8th Semester\Project\Final Report\Images &amp; Tools\חקר חישובי\Beads 1.02 E=0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5105" r="29598" b="12907"/>
            <a:stretch/>
          </p:blipFill>
          <p:spPr bwMode="auto">
            <a:xfrm>
              <a:off x="3439701" y="1981533"/>
              <a:ext cx="2838451" cy="282852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Frame 14"/>
            <p:cNvSpPr/>
            <p:nvPr/>
          </p:nvSpPr>
          <p:spPr>
            <a:xfrm>
              <a:off x="3390900" y="1929130"/>
              <a:ext cx="2923540" cy="2923540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9353" y="1685413"/>
            <a:ext cx="2902940" cy="2923540"/>
            <a:chOff x="3958472" y="2091606"/>
            <a:chExt cx="2902940" cy="2923540"/>
          </a:xfrm>
        </p:grpSpPr>
        <p:pic>
          <p:nvPicPr>
            <p:cNvPr id="17" name="Picture 1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001016" y="2144009"/>
              <a:ext cx="2838451" cy="2845565"/>
            </a:xfrm>
            <a:prstGeom prst="rect">
              <a:avLst/>
            </a:prstGeom>
          </p:spPr>
        </p:pic>
        <p:sp>
          <p:nvSpPr>
            <p:cNvPr id="16" name="Frame 15"/>
            <p:cNvSpPr/>
            <p:nvPr/>
          </p:nvSpPr>
          <p:spPr>
            <a:xfrm>
              <a:off x="3958472" y="2091606"/>
              <a:ext cx="2902940" cy="2923540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08036" y="5653979"/>
            <a:ext cx="5834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Simulation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Transformation: 	2% Double Axis 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Spacing: 			10 x 10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Subsets Size: 		35 x 35 Pixels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4610" y="4609927"/>
            <a:ext cx="1854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Extend 0 [Pixels]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842243" y="4610452"/>
            <a:ext cx="1885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Extend 10 [Pixels]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1469" y="4599576"/>
            <a:ext cx="1873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Extend 20 [Pixels]</a:t>
            </a:r>
          </a:p>
        </p:txBody>
      </p:sp>
    </p:spTree>
    <p:extLst>
      <p:ext uri="{BB962C8B-B14F-4D97-AF65-F5344CB8AC3E}">
        <p14:creationId xmlns:p14="http://schemas.microsoft.com/office/powerpoint/2010/main" val="293579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21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083" y="410883"/>
            <a:ext cx="7424744" cy="697305"/>
          </a:xfrm>
        </p:spPr>
        <p:txBody>
          <a:bodyPr>
            <a:normAutofit/>
          </a:bodyPr>
          <a:lstStyle/>
          <a:p>
            <a:pPr algn="ctr" rtl="1"/>
            <a:r>
              <a:rPr lang="he-IL" sz="3200" b="1" cap="none" dirty="0" smtClean="0">
                <a:solidFill>
                  <a:schemeClr val="bg1"/>
                </a:solidFill>
              </a:rPr>
              <a:t>אזורים בעייתיים בדפוס סיבי?</a:t>
            </a:r>
            <a:endParaRPr lang="en-US" sz="3200" b="1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871" y="1950677"/>
            <a:ext cx="3560793" cy="773310"/>
          </a:xfrm>
        </p:spPr>
        <p:txBody>
          <a:bodyPr/>
          <a:lstStyle/>
          <a:p>
            <a:pPr marL="0" indent="0" algn="ct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במבט ראשון, אנו לא מצליחים לזהות אזורים בעייתיים בדפוס </a:t>
            </a:r>
          </a:p>
        </p:txBody>
      </p:sp>
      <p:sp>
        <p:nvSpPr>
          <p:cNvPr id="5" name="Rectangle 4"/>
          <p:cNvSpPr/>
          <p:nvPr/>
        </p:nvSpPr>
        <p:spPr>
          <a:xfrm>
            <a:off x="-2039561" y="4923509"/>
            <a:ext cx="7232646" cy="3503766"/>
          </a:xfrm>
          <a:prstGeom prst="rect">
            <a:avLst/>
          </a:prstGeom>
        </p:spPr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911235" y="1919545"/>
            <a:ext cx="3956930" cy="82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he-IL" dirty="0" smtClean="0">
                <a:solidFill>
                  <a:schemeClr val="bg1"/>
                </a:solidFill>
              </a:rPr>
              <a:t>האלגוריתם מאפשר לחשוף את האזורים בעלי האיכות הירודה ביותר בדפוס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65323" y="2774453"/>
            <a:ext cx="3336517" cy="3343283"/>
            <a:chOff x="7341687" y="2762597"/>
            <a:chExt cx="3336517" cy="33432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6460" y="2832930"/>
              <a:ext cx="3216122" cy="3191849"/>
            </a:xfrm>
            <a:prstGeom prst="rect">
              <a:avLst/>
            </a:prstGeom>
          </p:spPr>
        </p:pic>
        <p:sp>
          <p:nvSpPr>
            <p:cNvPr id="12" name="Frame 11"/>
            <p:cNvSpPr/>
            <p:nvPr/>
          </p:nvSpPr>
          <p:spPr>
            <a:xfrm>
              <a:off x="7341687" y="2762597"/>
              <a:ext cx="3336517" cy="3343283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1522" y="2774453"/>
            <a:ext cx="3307350" cy="3343283"/>
            <a:chOff x="2685457" y="2920189"/>
            <a:chExt cx="3307350" cy="3343283"/>
          </a:xfrm>
        </p:grpSpPr>
        <p:pic>
          <p:nvPicPr>
            <p:cNvPr id="14" name="Picture 13" descr="D:\Study\8th Semester\Project\Final Report\Images &amp; Tools\חקר חישובי\Fibers 1.02 E=0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98" t="5203" r="27783" b="10978"/>
            <a:stretch/>
          </p:blipFill>
          <p:spPr bwMode="auto">
            <a:xfrm>
              <a:off x="2758449" y="3028989"/>
              <a:ext cx="3174812" cy="314939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Frame 14"/>
            <p:cNvSpPr/>
            <p:nvPr/>
          </p:nvSpPr>
          <p:spPr>
            <a:xfrm>
              <a:off x="2685457" y="2920189"/>
              <a:ext cx="3307350" cy="3343283"/>
            </a:xfrm>
            <a:prstGeom prst="frame">
              <a:avLst>
                <a:gd name="adj1" fmla="val 2918"/>
              </a:avLst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8180" y="2932586"/>
            <a:ext cx="4085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Simulation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Transformation: 	2% X Axis Tension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Spacing: 			10 x 10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Subsets Size: 		35 x 35 Pixels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5033" y="6168202"/>
            <a:ext cx="1800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Extend  0 [Pixels]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4360" y="6145470"/>
            <a:ext cx="208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Extend  15 [Pixels]</a:t>
            </a:r>
          </a:p>
        </p:txBody>
      </p:sp>
      <p:sp>
        <p:nvSpPr>
          <p:cNvPr id="21" name="TextBox 20"/>
          <p:cNvSpPr txBox="1"/>
          <p:nvPr/>
        </p:nvSpPr>
        <p:spPr>
          <a:xfrm rot="20991260">
            <a:off x="5033731" y="5427668"/>
            <a:ext cx="305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 smtClean="0"/>
              <a:t>מדוע האזור </a:t>
            </a:r>
            <a:r>
              <a:rPr lang="he-IL" sz="2000" dirty="0" smtClean="0">
                <a:solidFill>
                  <a:srgbClr val="C00000"/>
                </a:solidFill>
              </a:rPr>
              <a:t>הזה</a:t>
            </a:r>
            <a:r>
              <a:rPr lang="en-US" sz="2000" dirty="0" smtClean="0"/>
              <a:t> </a:t>
            </a:r>
            <a:r>
              <a:rPr lang="he-IL" sz="2000" dirty="0" smtClean="0"/>
              <a:t>בעייתי?</a:t>
            </a:r>
            <a:endParaRPr lang="en-US" sz="2000" dirty="0" smtClean="0"/>
          </a:p>
        </p:txBody>
      </p:sp>
      <p:sp>
        <p:nvSpPr>
          <p:cNvPr id="24" name="Freeform 23"/>
          <p:cNvSpPr/>
          <p:nvPr/>
        </p:nvSpPr>
        <p:spPr>
          <a:xfrm>
            <a:off x="6516770" y="4571117"/>
            <a:ext cx="3372930" cy="990394"/>
          </a:xfrm>
          <a:custGeom>
            <a:avLst/>
            <a:gdLst>
              <a:gd name="connsiteX0" fmla="*/ 3393848 w 3393848"/>
              <a:gd name="connsiteY0" fmla="*/ 509684 h 1323704"/>
              <a:gd name="connsiteX1" fmla="*/ 2848903 w 3393848"/>
              <a:gd name="connsiteY1" fmla="*/ 1313248 h 1323704"/>
              <a:gd name="connsiteX2" fmla="*/ 318139 w 3393848"/>
              <a:gd name="connsiteY2" fmla="*/ 1684 h 1323704"/>
              <a:gd name="connsiteX3" fmla="*/ 13339 w 3393848"/>
              <a:gd name="connsiteY3" fmla="*/ 1036157 h 1323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848" h="1323704">
                <a:moveTo>
                  <a:pt x="3393848" y="509684"/>
                </a:moveTo>
                <a:cubicBezTo>
                  <a:pt x="3377684" y="953799"/>
                  <a:pt x="3361521" y="1397915"/>
                  <a:pt x="2848903" y="1313248"/>
                </a:cubicBezTo>
                <a:cubicBezTo>
                  <a:pt x="2336285" y="1228581"/>
                  <a:pt x="790733" y="47866"/>
                  <a:pt x="318139" y="1684"/>
                </a:cubicBezTo>
                <a:cubicBezTo>
                  <a:pt x="-154455" y="-44498"/>
                  <a:pt x="50284" y="872981"/>
                  <a:pt x="13339" y="1036157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ysDash"/>
            <a:headEnd type="arrow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7" grpId="0"/>
      <p:bldP spid="20" grpId="0"/>
      <p:bldP spid="21" grpId="0"/>
      <p:bldP spid="24" grpId="0" animBg="1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942</TotalTime>
  <Words>616</Words>
  <Application>Microsoft Office PowerPoint</Application>
  <PresentationFormat>מסך רחב</PresentationFormat>
  <Paragraphs>113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Cambria Math</vt:lpstr>
      <vt:lpstr>Century Gothic</vt:lpstr>
      <vt:lpstr>Gisha</vt:lpstr>
      <vt:lpstr>Wingdings</vt:lpstr>
      <vt:lpstr>Wingdings 3</vt:lpstr>
      <vt:lpstr>Slice</vt:lpstr>
      <vt:lpstr>יישום שיטה חישובית לקביעה מוקדמת של טיב דפוס גווני האפור בתמונה, למטרת אנליזת דפורמציות בעיבוד תמונה</vt:lpstr>
      <vt:lpstr>רקע והגדרת הבעיה  אלגוריתם DIC למדידת שדה ההזזות בעיבוד תמונה</vt:lpstr>
      <vt:lpstr>מטרת הפרויקט   אפיון כמותי לטיבו של דפוס גווני אפור כללי</vt:lpstr>
      <vt:lpstr>שיטות פעולה ודרכי ביצוע</vt:lpstr>
      <vt:lpstr>מצגת של PowerPoint</vt:lpstr>
      <vt:lpstr>השוואה בין דפוס נקוד לבין דפוס סיבי</vt:lpstr>
      <vt:lpstr>בחינת הכלים החדשים שפותחו</vt:lpstr>
      <vt:lpstr>השימוש העיקרי לכלי ההרחבה (Extend) זיהוי אזורים בעייתיים ב- Speckle Pattern</vt:lpstr>
      <vt:lpstr>אזורים בעייתיים בדפוס סיבי?</vt:lpstr>
      <vt:lpstr>כלי אינטראקטיבי לחקר הבעיות</vt:lpstr>
      <vt:lpstr>סיכום ומסקנות</vt:lpstr>
      <vt:lpstr>תודות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סיכום פרוייקט קביעת טיב דפוס תמונות</dc:title>
  <dc:creator>Aviya</dc:creator>
  <cp:lastModifiedBy>snir koska</cp:lastModifiedBy>
  <cp:revision>115</cp:revision>
  <dcterms:created xsi:type="dcterms:W3CDTF">2018-05-13T17:11:10Z</dcterms:created>
  <dcterms:modified xsi:type="dcterms:W3CDTF">2018-06-06T16:18:20Z</dcterms:modified>
</cp:coreProperties>
</file>